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6" r:id="rId2"/>
    <p:sldId id="287" r:id="rId3"/>
  </p:sldIdLst>
  <p:sldSz cx="9144000" cy="6858000" type="screen4x3"/>
  <p:notesSz cx="6742113" cy="9875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5B"/>
    <a:srgbClr val="8FCFFF"/>
    <a:srgbClr val="5DBAFF"/>
    <a:srgbClr val="79DCFF"/>
    <a:srgbClr val="2FA6FF"/>
    <a:srgbClr val="43CEFF"/>
    <a:srgbClr val="94B8E4"/>
    <a:srgbClr val="454545"/>
    <a:srgbClr val="B9E1FF"/>
    <a:srgbClr val="3B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5" autoAdjust="0"/>
    <p:restoredTop sz="93735" autoAdjust="0"/>
  </p:normalViewPr>
  <p:slideViewPr>
    <p:cSldViewPr>
      <p:cViewPr>
        <p:scale>
          <a:sx n="130" d="100"/>
          <a:sy n="130" d="100"/>
        </p:scale>
        <p:origin x="-11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21582" cy="493791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2" y="2"/>
            <a:ext cx="2921582" cy="493791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>
              <a:defRPr sz="1200"/>
            </a:lvl1pPr>
          </a:lstStyle>
          <a:p>
            <a:fld id="{3ECDB9BF-23EE-4A83-AA6B-282CA0E274A3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65" tIns="45482" rIns="90965" bIns="454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91024"/>
            <a:ext cx="5393690" cy="4444127"/>
          </a:xfrm>
          <a:prstGeom prst="rect">
            <a:avLst/>
          </a:prstGeom>
        </p:spPr>
        <p:txBody>
          <a:bodyPr vert="horz" lIns="90965" tIns="45482" rIns="90965" bIns="4548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80334"/>
            <a:ext cx="2921582" cy="493791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2" y="9380334"/>
            <a:ext cx="2921582" cy="493791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>
              <a:defRPr sz="1200"/>
            </a:lvl1pPr>
          </a:lstStyle>
          <a:p>
            <a:fld id="{630A38AA-92DB-4485-ACDB-4A45B3E53B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943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A38AA-92DB-4485-ACDB-4A45B3E53B5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589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A38AA-92DB-4485-ACDB-4A45B3E53B5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58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88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23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35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03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6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75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15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88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83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51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83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-1091" y="0"/>
            <a:ext cx="9145091" cy="83671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cap="all" dirty="0">
                <a:solidFill>
                  <a:schemeClr val="tx2"/>
                </a:solidFill>
              </a:rPr>
              <a:t>ТАРИФНЫЕ ПЛАНЫ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2" y="1124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1090" y="764704"/>
            <a:ext cx="9168156" cy="626469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Picture 5" descr="C:\Users\ajusupov\Desktop\Презентация\Самрук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330" y="236299"/>
            <a:ext cx="1028172" cy="37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ajusupov\Desktop\Презентация\logo-lef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5686"/>
            <a:ext cx="1314463" cy="32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652337"/>
              </p:ext>
            </p:extLst>
          </p:nvPr>
        </p:nvGraphicFramePr>
        <p:xfrm>
          <a:off x="179512" y="572568"/>
          <a:ext cx="8856984" cy="2771789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13755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Уважаемые потребители!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ТОО «АлматыЭнергоСбыт» уведомляет о том, что с 01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сентября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2021 года для потребителей </a:t>
                      </a:r>
                    </a:p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города Алматы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действуют следующие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тарифы: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58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Виды тарификации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Критерии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Норма потребления,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кВтч на 1 проживающего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Тариф за 1 кВтч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30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 НДС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 НДС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659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Тарифы, дифференцированные </a:t>
                      </a:r>
                      <a:r>
                        <a:rPr lang="ru-RU" sz="9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 группам потребителей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группа -  Б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ытовые потребители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(физические лица, использующие электрическую энергию для собственных нужд, не связанных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с производством (продажей) товаров, работ и предоставлением услуг), и </a:t>
                      </a:r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не применяющих дифференциацию тарифа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           в зависимости от объема потребления на каждого постоянно проживающего в квартире/ доме.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18,88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16,86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en-US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II 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группа -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Потребители, использующие электрическую энергию не для бытовых нужд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23,28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20,79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9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III 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группа -</a:t>
                      </a:r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Юридические лица, финансируемые из государственного бюджета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30,50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27,23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9584">
                <a:tc vMerge="1">
                  <a:txBody>
                    <a:bodyPr/>
                    <a:lstStyle/>
                    <a:p>
                      <a:pPr algn="ctr" fontAlgn="ctr"/>
                      <a:endParaRPr lang="ru-RU" sz="900" b="1" i="0" u="sng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k-KZ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IV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группа -  потребители, производящие социально значимые продовольственные товары  (СЗПТ)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22,11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19,74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204922"/>
              </p:ext>
            </p:extLst>
          </p:nvPr>
        </p:nvGraphicFramePr>
        <p:xfrm>
          <a:off x="179512" y="3340383"/>
          <a:ext cx="8856984" cy="3689017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96736">
                <a:tc rowSpan="1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Тарифы 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для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группы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дифференцированные </a:t>
                      </a:r>
                      <a:r>
                        <a:rPr lang="ru-RU" sz="9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зависимости </a:t>
                      </a:r>
                    </a:p>
                    <a:p>
                      <a:pPr algn="ctr" fontAlgn="ctr"/>
                      <a:r>
                        <a:rPr lang="ru-RU" sz="9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объемов потребления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Бытовые потребители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(физические лица, использующие электрическую энергию для собственных нужд, не связанных с производством (продажей) товаров, работ и предоставлением услуг)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 не использующие электроплиты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17,53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15,65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90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 160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22,66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20,23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21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свыше 160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28,32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25,29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 использующие электроплиты,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 также жители домов без централизованного горячего водоснабжения и жители ранее газифицированных домов, в которых система централизованного газоснабжения не функционирует, на основании информации теплоснабжающих, газоснабжающих организаций или местных исполнительных органов соответствующего региона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17,53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15,65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115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 190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22,66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20,23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0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свыше 190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28,32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25,29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9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Бытовые потребители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(физические лица, использующие электрическую энергию для собственных нужд, не связанных с производством (продажей) товаров, работ и предоставлением услуг),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относящиеся к категории одиноко проживающие пенсионеры, инвалиды, участники ВОВ и приравненные к ним лица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 не использующие электроплиты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17,53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15,65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115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 160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22,66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20,23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свыше 160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28,32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25,29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3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 использующие электроплиты,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 также жители домов без централизованного горячего водоснабжения и жители ранее газифицированных домов, в которых система централизованного газоснабжения не функционирует, на основании информации теплоснабжающих, газоснабжающих организаций или местных исполнительных органов соответствующего региона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17,53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15,65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140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 190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22,66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20,23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5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свыше 190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28,32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25,29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93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-1091" y="0"/>
            <a:ext cx="9145091" cy="83671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cap="all" dirty="0">
                <a:solidFill>
                  <a:schemeClr val="tx2"/>
                </a:solidFill>
              </a:rPr>
              <a:t>ТАРИФНЫЕ ПЛАНЫ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2" y="1124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9167065" cy="7056784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Picture 5" descr="C:\Users\ajusupov\Desktop\Презентация\Самрук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330" y="236299"/>
            <a:ext cx="1028172" cy="37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ajusupov\Desktop\Презентация\logo-lef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5686"/>
            <a:ext cx="1314463" cy="32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096268"/>
              </p:ext>
            </p:extLst>
          </p:nvPr>
        </p:nvGraphicFramePr>
        <p:xfrm>
          <a:off x="179512" y="648763"/>
          <a:ext cx="8856984" cy="2771789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13755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Уважаемые потребители!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ТОО «АлматыЭнергоСбыт» уведомляет о том, что с 01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сентября 2021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 для потребителей </a:t>
                      </a:r>
                    </a:p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Алматинского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региона Алматинской области (Илийский, Талгарский, Карасайский,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Енбекшиказахский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Жамбылский, Райымбекский, Уйгурский, Балхашский районы и г. Капшагай)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действуют следующие тарифы:</a:t>
                      </a:r>
                    </a:p>
                  </a:txBody>
                  <a:tcPr marL="4471" marR="4471" marT="4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58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Виды тарификации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Критерии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Норма потребления,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кВт*ч на 1 проживающего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Тариф за 1 кВтч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30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 НДС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без НДС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112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Тарифы, дифференцированные </a:t>
                      </a:r>
                      <a:r>
                        <a:rPr lang="ru-RU" sz="9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 группам потребителей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группа -  Б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ытовые потребители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(физические лица, использующие электрическую энергию для собственных нужд, не связанных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с производством (продажей) товаров, работ и предоставлением услуг), и </a:t>
                      </a:r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не применяющих дифференциацию тарифа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           в зависимости от объема потребления на каждого постоянно проживающего в квартире/ доме.</a:t>
                      </a:r>
                      <a:endParaRPr lang="ru-RU" sz="8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18,88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16,86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en-US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II 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группа -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Потребители, использующие электрическую энергию не для бытовых нужд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23,28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20,79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9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III 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группа -</a:t>
                      </a:r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Юридические лица, финансируемые из государственного бюджета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30,50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27,23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9584">
                <a:tc vMerge="1">
                  <a:txBody>
                    <a:bodyPr/>
                    <a:lstStyle/>
                    <a:p>
                      <a:pPr algn="ctr" fontAlgn="ctr"/>
                      <a:endParaRPr lang="ru-RU" sz="900" b="1" i="0" u="sng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k-KZ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IV </a:t>
                      </a:r>
                      <a:r>
                        <a:rPr lang="kk-KZ" sz="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kk-KZ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группа  -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потребители, производящие социально значимые продовольственные товары (СЗПТ)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22,11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19,74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297251"/>
              </p:ext>
            </p:extLst>
          </p:nvPr>
        </p:nvGraphicFramePr>
        <p:xfrm>
          <a:off x="179512" y="3429000"/>
          <a:ext cx="8856984" cy="4070211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04056">
                <a:tc rowSpan="1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Тарифы 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для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группы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дифференцированные </a:t>
                      </a:r>
                      <a:r>
                        <a:rPr lang="ru-RU" sz="9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зависимости </a:t>
                      </a:r>
                    </a:p>
                    <a:p>
                      <a:pPr algn="ctr" fontAlgn="ctr"/>
                      <a:r>
                        <a:rPr lang="ru-RU" sz="9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объемов потребления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Бытовые потребители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(физические лица, использующие электрическую энергию для собственных нужд, не связанных с производством (продажей) товаров, работ и предоставлением услуг)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 не использующие электроплиты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itchFamily="18" charset="0"/>
                          <a:cs typeface="Times New Roman" pitchFamily="18" charset="0"/>
                        </a:rPr>
                        <a:t>     1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17,53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15,65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70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22,66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20,23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21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свыше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28,32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25,29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7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 использующие электроплиты,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 также жители домов без централизованного горячего водоснабжения и жители ранее газифицированных домов, в которых система централизованного газоснабжения не функционирует, на основании информации теплоснабжающих, газоснабжающих организаций или местных исполнительных органов соответствующего региона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17,53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15,65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3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80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22,66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20,23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69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свыше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28,32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25,29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Бытовые потребители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(физические лица, использующие электрическую энергию для собственных нужд, не связанных с производством (продажей) товаров, работ и предоставлением услуг),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относящиеся к категории одиноко проживающие пенсионеры, инвалиды, участники ВОВ и приравненные к ним лица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 не использующие электроплиты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17,53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15,65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100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22,66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20,23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1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свыше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28,32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25,29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2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 использующие электроплиты,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 также жители домов без централизованного горячего водоснабжения и жители ранее газифицированных домов, в которых система централизованного газоснабжения не функционирует, на основании информации теплоснабжающих, газоснабжающих организаций или местных исполнительных органов соответствующего региона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17,53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15,65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7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120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22,66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20,23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78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свыше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28,32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25,29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9322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2898</TotalTime>
  <Words>559</Words>
  <Application>Microsoft Office PowerPoint</Application>
  <PresentationFormat>Экран (4:3)</PresentationFormat>
  <Paragraphs>172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АЭС Джусупов Алибек</dc:creator>
  <cp:lastModifiedBy>АЭС Тохобаева Мунира Рыстанбековна</cp:lastModifiedBy>
  <cp:revision>214</cp:revision>
  <cp:lastPrinted>2020-09-08T03:57:24Z</cp:lastPrinted>
  <dcterms:created xsi:type="dcterms:W3CDTF">2018-11-14T05:32:30Z</dcterms:created>
  <dcterms:modified xsi:type="dcterms:W3CDTF">2021-09-27T10:34:13Z</dcterms:modified>
</cp:coreProperties>
</file>