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6" r:id="rId2"/>
    <p:sldId id="287" r:id="rId3"/>
  </p:sldIdLst>
  <p:sldSz cx="9144000" cy="6858000" type="screen4x3"/>
  <p:notesSz cx="6761163" cy="9942513"/>
  <p:custDataLst>
    <p:tags r:id="rId5"/>
  </p:custDataLst>
  <p:defaultTextStyle>
    <a:defPPr>
      <a:defRPr lang="ru-RU">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B5B"/>
    <a:srgbClr val="8FCFFF"/>
    <a:srgbClr val="5DBAFF"/>
    <a:srgbClr val="79DCFF"/>
    <a:srgbClr val="2FA6FF"/>
    <a:srgbClr val="43CEFF"/>
    <a:srgbClr val="94B8E4"/>
    <a:srgbClr val="454545"/>
    <a:srgbClr val="B9E1FF"/>
    <a:srgbClr val="3B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5" autoAdjust="0"/>
    <p:restoredTop sz="93735" autoAdjust="0"/>
  </p:normalViewPr>
  <p:slideViewPr>
    <p:cSldViewPr>
      <p:cViewPr varScale="1">
        <p:scale>
          <a:sx n="107" d="100"/>
          <a:sy n="107" d="100"/>
        </p:scale>
        <p:origin x="175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Верхний колонтитул 1"/>
          <p:cNvSpPr>
            <a:spLocks noGrp="1"/>
          </p:cNvSpPr>
          <p:nvPr>
            <p:ph type="hdr" sz="quarter"/>
          </p:nvPr>
        </p:nvSpPr>
        <p:spPr>
          <a:xfrm>
            <a:off x="1" y="1"/>
            <a:ext cx="2929837" cy="497125"/>
          </a:xfrm>
          <a:prstGeom prst="rect">
            <a:avLst/>
          </a:prstGeom>
          <a:effectLst/>
        </p:spPr>
        <p:txBody>
          <a:bodyPr vert="horz" lIns="91440" tIns="45720" rIns="91440" bIns="45720" rtlCol="0"/>
          <a:lstStyle>
            <a:lvl1pPr algn="l">
              <a:defRPr sz="1200">
                <a:effectLst/>
              </a:defRPr>
            </a:lvl1pPr>
          </a:lstStyle>
          <a:p>
            <a:endParaRPr lang="ru-RU">
              <a:effectLst/>
            </a:endParaRPr>
          </a:p>
        </p:txBody>
      </p:sp>
      <p:sp>
        <p:nvSpPr>
          <p:cNvPr id="3" name="Дата 2"/>
          <p:cNvSpPr>
            <a:spLocks noGrp="1"/>
          </p:cNvSpPr>
          <p:nvPr>
            <p:ph type="dt" idx="1"/>
          </p:nvPr>
        </p:nvSpPr>
        <p:spPr>
          <a:xfrm>
            <a:off x="3829762" y="1"/>
            <a:ext cx="2929837" cy="497125"/>
          </a:xfrm>
          <a:prstGeom prst="rect">
            <a:avLst/>
          </a:prstGeom>
          <a:effectLst/>
        </p:spPr>
        <p:txBody>
          <a:bodyPr vert="horz" lIns="91440" tIns="45720" rIns="91440" bIns="45720" rtlCol="0"/>
          <a:lstStyle>
            <a:lvl1pPr algn="r">
              <a:defRPr sz="1200">
                <a:effectLst/>
              </a:defRPr>
            </a:lvl1pPr>
          </a:lstStyle>
          <a:p>
            <a:fld id="{3ECDB9BF-23EE-4A83-AA6B-282CA0E274A3}" type="datetimeFigureOut">
              <a:rPr lang="ru-RU" smtClean="0">
                <a:effectLst/>
              </a:rPr>
              <a:t>17.05.2022</a:t>
            </a:fld>
            <a:endParaRPr lang="ru-RU">
              <a:effectLst/>
            </a:endParaRPr>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a:effectLst/>
        </p:spPr>
      </p:sp>
      <p:sp>
        <p:nvSpPr>
          <p:cNvPr id="5" name="Заметки 4"/>
          <p:cNvSpPr>
            <a:spLocks noGrp="1"/>
          </p:cNvSpPr>
          <p:nvPr>
            <p:ph type="body" sz="quarter" idx="3"/>
          </p:nvPr>
        </p:nvSpPr>
        <p:spPr>
          <a:xfrm>
            <a:off x="676117" y="4722694"/>
            <a:ext cx="5408930" cy="4474131"/>
          </a:xfrm>
          <a:prstGeom prst="rect">
            <a:avLst/>
          </a:prstGeom>
          <a:effectLst/>
        </p:spPr>
        <p:txBody>
          <a:bodyPr vert="horz" lIns="91440" tIns="45720" rIns="91440" bIns="45720" rtlCol="0"/>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6" name="Нижний колонтитул 5"/>
          <p:cNvSpPr>
            <a:spLocks noGrp="1"/>
          </p:cNvSpPr>
          <p:nvPr>
            <p:ph type="ftr" sz="quarter" idx="4"/>
          </p:nvPr>
        </p:nvSpPr>
        <p:spPr>
          <a:xfrm>
            <a:off x="1" y="9443663"/>
            <a:ext cx="2929837" cy="497125"/>
          </a:xfrm>
          <a:prstGeom prst="rect">
            <a:avLst/>
          </a:prstGeom>
          <a:effectLst/>
        </p:spPr>
        <p:txBody>
          <a:bodyPr vert="horz" lIns="91440" tIns="45720" rIns="91440" bIns="45720" rtlCol="0" anchor="b"/>
          <a:lstStyle>
            <a:lvl1pPr algn="l">
              <a:defRPr sz="1200">
                <a:effectLst/>
              </a:defRPr>
            </a:lvl1pPr>
          </a:lstStyle>
          <a:p>
            <a:endParaRPr lang="ru-RU">
              <a:effectLst/>
            </a:endParaRPr>
          </a:p>
        </p:txBody>
      </p:sp>
      <p:sp>
        <p:nvSpPr>
          <p:cNvPr id="7" name="Номер слайда 6"/>
          <p:cNvSpPr>
            <a:spLocks noGrp="1"/>
          </p:cNvSpPr>
          <p:nvPr>
            <p:ph type="sldNum" sz="quarter" idx="5"/>
          </p:nvPr>
        </p:nvSpPr>
        <p:spPr>
          <a:xfrm>
            <a:off x="3829762" y="9443663"/>
            <a:ext cx="2929837" cy="497125"/>
          </a:xfrm>
          <a:prstGeom prst="rect">
            <a:avLst/>
          </a:prstGeom>
          <a:effectLst/>
        </p:spPr>
        <p:txBody>
          <a:bodyPr vert="horz" lIns="91440" tIns="45720" rIns="91440" bIns="45720" rtlCol="0" anchor="b"/>
          <a:lstStyle>
            <a:lvl1pPr algn="r">
              <a:defRPr sz="1200">
                <a:effectLst/>
              </a:defRPr>
            </a:lvl1pPr>
          </a:lstStyle>
          <a:p>
            <a:fld id="{630A38AA-92DB-4485-ACDB-4A45B3E53B57}" type="slidenum">
              <a:rPr lang="ru-RU" smtClean="0">
                <a:effectLst/>
              </a:rPr>
              <a:t>‹#›</a:t>
            </a:fld>
            <a:endParaRPr lang="ru-RU">
              <a:effectLst/>
            </a:endParaRPr>
          </a:p>
        </p:txBody>
      </p:sp>
    </p:spTree>
    <p:extLst>
      <p:ext uri="{BB962C8B-B14F-4D97-AF65-F5344CB8AC3E}">
        <p14:creationId xmlns:p14="http://schemas.microsoft.com/office/powerpoint/2010/main" val="2384943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Образ слайда 1"/>
          <p:cNvSpPr>
            <a:spLocks noGrp="1" noRot="1" noChangeAspect="1"/>
          </p:cNvSpPr>
          <p:nvPr>
            <p:ph type="sldImg"/>
          </p:nvPr>
        </p:nvSpPr>
        <p:spPr>
          <a:effectLst/>
        </p:spPr>
      </p:sp>
      <p:sp>
        <p:nvSpPr>
          <p:cNvPr id="3" name="Заметки 2"/>
          <p:cNvSpPr>
            <a:spLocks noGrp="1"/>
          </p:cNvSpPr>
          <p:nvPr>
            <p:ph type="body" idx="1"/>
          </p:nvPr>
        </p:nvSpPr>
        <p:spPr>
          <a:effectLst/>
        </p:spPr>
        <p:txBody>
          <a:bodyPr/>
          <a:lstStyle/>
          <a:p>
            <a:endParaRPr lang="ru-RU">
              <a:effectLst/>
            </a:endParaRPr>
          </a:p>
        </p:txBody>
      </p:sp>
      <p:sp>
        <p:nvSpPr>
          <p:cNvPr id="4" name="Номер слайда 3"/>
          <p:cNvSpPr>
            <a:spLocks noGrp="1"/>
          </p:cNvSpPr>
          <p:nvPr>
            <p:ph type="sldNum" sz="quarter" idx="10"/>
          </p:nvPr>
        </p:nvSpPr>
        <p:spPr>
          <a:effectLst/>
        </p:spPr>
        <p:txBody>
          <a:bodyPr/>
          <a:lstStyle/>
          <a:p>
            <a:fld id="{630A38AA-92DB-4485-ACDB-4A45B3E53B57}" type="slidenum">
              <a:rPr lang="ru-RU" smtClean="0">
                <a:effectLst/>
              </a:rPr>
              <a:t>1</a:t>
            </a:fld>
            <a:endParaRPr lang="ru-RU">
              <a:effectLst/>
            </a:endParaRPr>
          </a:p>
        </p:txBody>
      </p:sp>
    </p:spTree>
    <p:extLst>
      <p:ext uri="{BB962C8B-B14F-4D97-AF65-F5344CB8AC3E}">
        <p14:creationId xmlns:p14="http://schemas.microsoft.com/office/powerpoint/2010/main" val="272958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Образ слайда 1"/>
          <p:cNvSpPr>
            <a:spLocks noGrp="1" noRot="1" noChangeAspect="1"/>
          </p:cNvSpPr>
          <p:nvPr>
            <p:ph type="sldImg"/>
          </p:nvPr>
        </p:nvSpPr>
        <p:spPr>
          <a:effectLst/>
        </p:spPr>
      </p:sp>
      <p:sp>
        <p:nvSpPr>
          <p:cNvPr id="3" name="Заметки 2"/>
          <p:cNvSpPr>
            <a:spLocks noGrp="1"/>
          </p:cNvSpPr>
          <p:nvPr>
            <p:ph type="body" idx="1"/>
          </p:nvPr>
        </p:nvSpPr>
        <p:spPr>
          <a:effectLst/>
        </p:spPr>
        <p:txBody>
          <a:bodyPr/>
          <a:lstStyle/>
          <a:p>
            <a:endParaRPr lang="ru-RU">
              <a:effectLst/>
            </a:endParaRPr>
          </a:p>
        </p:txBody>
      </p:sp>
      <p:sp>
        <p:nvSpPr>
          <p:cNvPr id="4" name="Номер слайда 3"/>
          <p:cNvSpPr>
            <a:spLocks noGrp="1"/>
          </p:cNvSpPr>
          <p:nvPr>
            <p:ph type="sldNum" sz="quarter" idx="10"/>
          </p:nvPr>
        </p:nvSpPr>
        <p:spPr>
          <a:effectLst/>
        </p:spPr>
        <p:txBody>
          <a:bodyPr/>
          <a:lstStyle/>
          <a:p>
            <a:fld id="{630A38AA-92DB-4485-ACDB-4A45B3E53B57}" type="slidenum">
              <a:rPr lang="ru-RU" smtClean="0">
                <a:effectLst/>
              </a:rPr>
              <a:t>2</a:t>
            </a:fld>
            <a:endParaRPr lang="ru-RU">
              <a:effectLst/>
            </a:endParaRPr>
          </a:p>
        </p:txBody>
      </p:sp>
    </p:spTree>
    <p:extLst>
      <p:ext uri="{BB962C8B-B14F-4D97-AF65-F5344CB8AC3E}">
        <p14:creationId xmlns:p14="http://schemas.microsoft.com/office/powerpoint/2010/main" val="2729589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a:effectLst/>
      </p:grpSpPr>
      <p:sp>
        <p:nvSpPr>
          <p:cNvPr id="2" name="Заголовок 1"/>
          <p:cNvSpPr>
            <a:spLocks noGrp="1"/>
          </p:cNvSpPr>
          <p:nvPr>
            <p:ph type="ctrTitle"/>
          </p:nvPr>
        </p:nvSpPr>
        <p:spPr>
          <a:xfrm>
            <a:off x="685800" y="2130425"/>
            <a:ext cx="7772400" cy="1470025"/>
          </a:xfrm>
          <a:effectLst/>
        </p:spPr>
        <p:txBody>
          <a:bodyPr/>
          <a:lstStyle/>
          <a:p>
            <a:r>
              <a:rPr lang="ru-RU">
                <a:effectLst/>
              </a:rPr>
              <a:t>Образец заголовка</a:t>
            </a:r>
          </a:p>
        </p:txBody>
      </p:sp>
      <p:sp>
        <p:nvSpPr>
          <p:cNvPr id="3" name="Подзаголовок 2"/>
          <p:cNvSpPr>
            <a:spLocks noGrp="1"/>
          </p:cNvSpPr>
          <p:nvPr>
            <p:ph type="subTitle" idx="1"/>
          </p:nvPr>
        </p:nvSpPr>
        <p:spPr>
          <a:xfrm>
            <a:off x="1371600" y="3886200"/>
            <a:ext cx="6400800" cy="1752600"/>
          </a:xfrm>
          <a:effectLst/>
        </p:spPr>
        <p:txBody>
          <a:bodyPr/>
          <a:lstStyle>
            <a:lvl1pPr marL="0" indent="0" algn="ctr">
              <a:buNone/>
              <a:defRPr>
                <a:solidFill>
                  <a:schemeClr val="tx1">
                    <a:tint val="75000"/>
                  </a:schemeClr>
                </a:solidFill>
                <a:effectLst/>
              </a:defRPr>
            </a:lvl1pPr>
            <a:lvl2pPr marL="457200" indent="0" algn="ctr">
              <a:buNone/>
              <a:defRPr>
                <a:solidFill>
                  <a:schemeClr val="tx1">
                    <a:tint val="75000"/>
                  </a:schemeClr>
                </a:solidFill>
                <a:effectLst/>
              </a:defRPr>
            </a:lvl2pPr>
            <a:lvl3pPr marL="914400" indent="0" algn="ctr">
              <a:buNone/>
              <a:defRPr>
                <a:solidFill>
                  <a:schemeClr val="tx1">
                    <a:tint val="75000"/>
                  </a:schemeClr>
                </a:solidFill>
                <a:effectLst/>
              </a:defRPr>
            </a:lvl3pPr>
            <a:lvl4pPr marL="1371600" indent="0" algn="ctr">
              <a:buNone/>
              <a:defRPr>
                <a:solidFill>
                  <a:schemeClr val="tx1">
                    <a:tint val="75000"/>
                  </a:schemeClr>
                </a:solidFill>
                <a:effectLst/>
              </a:defRPr>
            </a:lvl4pPr>
            <a:lvl5pPr marL="1828800" indent="0" algn="ctr">
              <a:buNone/>
              <a:defRPr>
                <a:solidFill>
                  <a:schemeClr val="tx1">
                    <a:tint val="75000"/>
                  </a:schemeClr>
                </a:solidFill>
                <a:effectLst/>
              </a:defRPr>
            </a:lvl5pPr>
            <a:lvl6pPr marL="2286000" indent="0" algn="ctr">
              <a:buNone/>
              <a:defRPr>
                <a:solidFill>
                  <a:schemeClr val="tx1">
                    <a:tint val="75000"/>
                  </a:schemeClr>
                </a:solidFill>
                <a:effectLst/>
              </a:defRPr>
            </a:lvl6pPr>
            <a:lvl7pPr marL="2743200" indent="0" algn="ctr">
              <a:buNone/>
              <a:defRPr>
                <a:solidFill>
                  <a:schemeClr val="tx1">
                    <a:tint val="75000"/>
                  </a:schemeClr>
                </a:solidFill>
                <a:effectLst/>
              </a:defRPr>
            </a:lvl7pPr>
            <a:lvl8pPr marL="3200400" indent="0" algn="ctr">
              <a:buNone/>
              <a:defRPr>
                <a:solidFill>
                  <a:schemeClr val="tx1">
                    <a:tint val="75000"/>
                  </a:schemeClr>
                </a:solidFill>
                <a:effectLst/>
              </a:defRPr>
            </a:lvl8pPr>
            <a:lvl9pPr marL="3657600" indent="0" algn="ctr">
              <a:buNone/>
              <a:defRPr>
                <a:solidFill>
                  <a:schemeClr val="tx1">
                    <a:tint val="75000"/>
                  </a:schemeClr>
                </a:solidFill>
                <a:effectLst/>
              </a:defRPr>
            </a:lvl9pPr>
          </a:lstStyle>
          <a:p>
            <a:r>
              <a:rPr lang="ru-RU">
                <a:effectLst/>
              </a:rPr>
              <a:t>Образец подзаголовка</a:t>
            </a: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68788172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Вертикальный текст 2"/>
          <p:cNvSpPr>
            <a:spLocks noGrp="1"/>
          </p:cNvSpPr>
          <p:nvPr>
            <p:ph type="body" orient="vert" idx="1"/>
          </p:nvPr>
        </p:nvSpPr>
        <p:spPr>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2482309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a:effectLst/>
      </p:grpSpPr>
      <p:sp>
        <p:nvSpPr>
          <p:cNvPr id="2" name="Вертикальный заголовок 1"/>
          <p:cNvSpPr>
            <a:spLocks noGrp="1"/>
          </p:cNvSpPr>
          <p:nvPr>
            <p:ph type="title" orient="vert"/>
          </p:nvPr>
        </p:nvSpPr>
        <p:spPr>
          <a:xfrm>
            <a:off x="6629400" y="274638"/>
            <a:ext cx="2057400" cy="5851525"/>
          </a:xfrm>
          <a:effectLst/>
        </p:spPr>
        <p:txBody>
          <a:bodyPr vert="eaVert"/>
          <a:lstStyle/>
          <a:p>
            <a:r>
              <a:rPr lang="ru-RU">
                <a:effectLst/>
              </a:rPr>
              <a:t>Образец заголовка</a:t>
            </a:r>
          </a:p>
        </p:txBody>
      </p:sp>
      <p:sp>
        <p:nvSpPr>
          <p:cNvPr id="3" name="Вертикальный текст 2"/>
          <p:cNvSpPr>
            <a:spLocks noGrp="1"/>
          </p:cNvSpPr>
          <p:nvPr>
            <p:ph type="body" orient="vert" idx="1"/>
          </p:nvPr>
        </p:nvSpPr>
        <p:spPr>
          <a:xfrm>
            <a:off x="457200" y="274638"/>
            <a:ext cx="6019800" cy="5851525"/>
          </a:xfrm>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41023529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Объект 2"/>
          <p:cNvSpPr>
            <a:spLocks noGrp="1"/>
          </p:cNvSpPr>
          <p:nvPr>
            <p:ph idx="1"/>
          </p:nvPr>
        </p:nvSpPr>
        <p:spPr>
          <a:effectLst/>
        </p:spPr>
        <p:txBody>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500034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722313" y="4406900"/>
            <a:ext cx="7772400" cy="1362075"/>
          </a:xfrm>
          <a:effectLst/>
        </p:spPr>
        <p:txBody>
          <a:bodyPr anchor="t"/>
          <a:lstStyle>
            <a:lvl1pPr algn="l">
              <a:defRPr sz="4000" b="1" cap="all">
                <a:effectLst/>
              </a:defRPr>
            </a:lvl1pPr>
          </a:lstStyle>
          <a:p>
            <a:r>
              <a:rPr lang="ru-RU">
                <a:effectLst/>
              </a:rPr>
              <a:t>Образец заголовка</a:t>
            </a:r>
          </a:p>
        </p:txBody>
      </p:sp>
      <p:sp>
        <p:nvSpPr>
          <p:cNvPr id="3" name="Текст 2"/>
          <p:cNvSpPr>
            <a:spLocks noGrp="1"/>
          </p:cNvSpPr>
          <p:nvPr>
            <p:ph type="body" idx="1"/>
          </p:nvPr>
        </p:nvSpPr>
        <p:spPr>
          <a:xfrm>
            <a:off x="722313" y="2906713"/>
            <a:ext cx="7772400" cy="1500187"/>
          </a:xfrm>
          <a:effectLst/>
        </p:spPr>
        <p:txBody>
          <a:bodyPr anchor="b"/>
          <a:lstStyle>
            <a:lvl1pPr marL="0" indent="0">
              <a:buNone/>
              <a:defRPr sz="2000">
                <a:solidFill>
                  <a:schemeClr val="tx1">
                    <a:tint val="7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4" name="Дата 3"/>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5" name="Нижний колонтитул 4"/>
          <p:cNvSpPr>
            <a:spLocks noGrp="1"/>
          </p:cNvSpPr>
          <p:nvPr>
            <p:ph type="ftr" sz="quarter" idx="11"/>
          </p:nvPr>
        </p:nvSpPr>
        <p:spPr>
          <a:effectLst/>
        </p:spPr>
        <p:txBody>
          <a:bodyPr/>
          <a:lstStyle/>
          <a:p>
            <a:endParaRPr lang="ru-RU">
              <a:effectLst/>
            </a:endParaRPr>
          </a:p>
        </p:txBody>
      </p:sp>
      <p:sp>
        <p:nvSpPr>
          <p:cNvPr id="6" name="Номер слайда 5"/>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9821694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Объект 2"/>
          <p:cNvSpPr>
            <a:spLocks noGrp="1"/>
          </p:cNvSpPr>
          <p:nvPr>
            <p:ph sz="half" idx="1"/>
          </p:nvPr>
        </p:nvSpPr>
        <p:spPr>
          <a:xfrm>
            <a:off x="457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Объект 3"/>
          <p:cNvSpPr>
            <a:spLocks noGrp="1"/>
          </p:cNvSpPr>
          <p:nvPr>
            <p:ph sz="half" idx="2"/>
          </p:nvPr>
        </p:nvSpPr>
        <p:spPr>
          <a:xfrm>
            <a:off x="4648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Дата 4"/>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7177545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lvl1pPr>
              <a:defRPr>
                <a:effectLst/>
              </a:defRPr>
            </a:lvl1pPr>
          </a:lstStyle>
          <a:p>
            <a:r>
              <a:rPr lang="ru-RU">
                <a:effectLst/>
              </a:rPr>
              <a:t>Образец заголовка</a:t>
            </a:r>
          </a:p>
        </p:txBody>
      </p:sp>
      <p:sp>
        <p:nvSpPr>
          <p:cNvPr id="3" name="Текст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a:effectLst/>
              </a:rPr>
              <a:t>Образец текста</a:t>
            </a:r>
          </a:p>
        </p:txBody>
      </p:sp>
      <p:sp>
        <p:nvSpPr>
          <p:cNvPr id="4" name="Объект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Текст 4"/>
          <p:cNvSpPr>
            <a:spLocks noGrp="1"/>
          </p:cNvSpPr>
          <p:nvPr>
            <p:ph type="body" sz="quarter" idx="3"/>
          </p:nvPr>
        </p:nvSpPr>
        <p:spPr>
          <a:xfrm>
            <a:off x="4645025" y="1535113"/>
            <a:ext cx="4041775"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a:effectLst/>
              </a:rPr>
              <a:t>Образец текста</a:t>
            </a:r>
          </a:p>
        </p:txBody>
      </p:sp>
      <p:sp>
        <p:nvSpPr>
          <p:cNvPr id="6" name="Объект 5"/>
          <p:cNvSpPr>
            <a:spLocks noGrp="1"/>
          </p:cNvSpPr>
          <p:nvPr>
            <p:ph sz="quarter" idx="4"/>
          </p:nvPr>
        </p:nvSpPr>
        <p:spPr>
          <a:xfrm>
            <a:off x="4645025"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7" name="Дата 6"/>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8" name="Нижний колонтитул 7"/>
          <p:cNvSpPr>
            <a:spLocks noGrp="1"/>
          </p:cNvSpPr>
          <p:nvPr>
            <p:ph type="ftr" sz="quarter" idx="11"/>
          </p:nvPr>
        </p:nvSpPr>
        <p:spPr>
          <a:effectLst/>
        </p:spPr>
        <p:txBody>
          <a:bodyPr/>
          <a:lstStyle/>
          <a:p>
            <a:endParaRPr lang="ru-RU">
              <a:effectLst/>
            </a:endParaRPr>
          </a:p>
        </p:txBody>
      </p:sp>
      <p:sp>
        <p:nvSpPr>
          <p:cNvPr id="9" name="Номер слайда 8"/>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55115983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Дата 2"/>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4" name="Нижний колонтитул 3"/>
          <p:cNvSpPr>
            <a:spLocks noGrp="1"/>
          </p:cNvSpPr>
          <p:nvPr>
            <p:ph type="ftr" sz="quarter" idx="11"/>
          </p:nvPr>
        </p:nvSpPr>
        <p:spPr>
          <a:effectLst/>
        </p:spPr>
        <p:txBody>
          <a:bodyPr/>
          <a:lstStyle/>
          <a:p>
            <a:endParaRPr lang="ru-RU">
              <a:effectLst/>
            </a:endParaRPr>
          </a:p>
        </p:txBody>
      </p:sp>
      <p:sp>
        <p:nvSpPr>
          <p:cNvPr id="5" name="Номер слайда 4"/>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17488193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a:effectLst/>
      </p:grpSpPr>
      <p:sp>
        <p:nvSpPr>
          <p:cNvPr id="2" name="Дата 1"/>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3" name="Нижний колонтитул 2"/>
          <p:cNvSpPr>
            <a:spLocks noGrp="1"/>
          </p:cNvSpPr>
          <p:nvPr>
            <p:ph type="ftr" sz="quarter" idx="11"/>
          </p:nvPr>
        </p:nvSpPr>
        <p:spPr>
          <a:effectLst/>
        </p:spPr>
        <p:txBody>
          <a:bodyPr/>
          <a:lstStyle/>
          <a:p>
            <a:endParaRPr lang="ru-RU">
              <a:effectLst/>
            </a:endParaRPr>
          </a:p>
        </p:txBody>
      </p:sp>
      <p:sp>
        <p:nvSpPr>
          <p:cNvPr id="4" name="Номер слайда 3"/>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425283246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3050"/>
            <a:ext cx="3008313" cy="1162050"/>
          </a:xfrm>
          <a:effectLst/>
        </p:spPr>
        <p:txBody>
          <a:bodyPr anchor="b"/>
          <a:lstStyle>
            <a:lvl1pPr algn="l">
              <a:defRPr sz="2000" b="1">
                <a:effectLst/>
              </a:defRPr>
            </a:lvl1pPr>
          </a:lstStyle>
          <a:p>
            <a:r>
              <a:rPr lang="ru-RU">
                <a:effectLst/>
              </a:rPr>
              <a:t>Образец заголовка</a:t>
            </a:r>
          </a:p>
        </p:txBody>
      </p:sp>
      <p:sp>
        <p:nvSpPr>
          <p:cNvPr id="3" name="Объект 2"/>
          <p:cNvSpPr>
            <a:spLocks noGrp="1"/>
          </p:cNvSpPr>
          <p:nvPr>
            <p:ph idx="1"/>
          </p:nvPr>
        </p:nvSpPr>
        <p:spPr>
          <a:xfrm>
            <a:off x="3575050" y="273050"/>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Текст 3"/>
          <p:cNvSpPr>
            <a:spLocks noGrp="1"/>
          </p:cNvSpPr>
          <p:nvPr>
            <p:ph type="body" sz="half" idx="2"/>
          </p:nvPr>
        </p:nvSpPr>
        <p:spPr>
          <a:xfrm>
            <a:off x="457200" y="1435100"/>
            <a:ext cx="3008313" cy="4691063"/>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a:effectLst/>
              </a:rPr>
              <a:t>Образец текста</a:t>
            </a:r>
          </a:p>
        </p:txBody>
      </p:sp>
      <p:sp>
        <p:nvSpPr>
          <p:cNvPr id="5" name="Дата 4"/>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1335373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2288" y="4800600"/>
            <a:ext cx="5486400" cy="566738"/>
          </a:xfrm>
          <a:effectLst/>
        </p:spPr>
        <p:txBody>
          <a:bodyPr anchor="b"/>
          <a:lstStyle>
            <a:lvl1pPr algn="l">
              <a:defRPr sz="2000" b="1">
                <a:effectLst/>
              </a:defRPr>
            </a:lvl1pPr>
          </a:lstStyle>
          <a:p>
            <a:r>
              <a:rPr lang="ru-RU">
                <a:effectLst/>
              </a:rPr>
              <a:t>Образец заголовка</a:t>
            </a:r>
          </a:p>
        </p:txBody>
      </p:sp>
      <p:sp>
        <p:nvSpPr>
          <p:cNvPr id="3" name="Рисунок 2"/>
          <p:cNvSpPr>
            <a:spLocks noGrp="1"/>
          </p:cNvSpPr>
          <p:nvPr>
            <p:ph type="pic" idx="1"/>
          </p:nvPr>
        </p:nvSpPr>
        <p:spPr>
          <a:xfrm>
            <a:off x="1792288" y="612775"/>
            <a:ext cx="5486400" cy="4114800"/>
          </a:xfrm>
          <a:effectLst/>
        </p:spPr>
        <p:txBody>
          <a:bodyPr/>
          <a:lstStyle>
            <a:lvl1pPr marL="0" indent="0">
              <a:buNone/>
              <a:defRPr sz="3200">
                <a:effectLst/>
              </a:defRPr>
            </a:lvl1pPr>
            <a:lvl2pPr marL="457200" indent="0">
              <a:buNone/>
              <a:defRPr sz="2800">
                <a:effectLst/>
              </a:defRPr>
            </a:lvl2pPr>
            <a:lvl3pPr marL="914400" indent="0">
              <a:buNone/>
              <a:defRPr sz="2400">
                <a:effectLst/>
              </a:defRPr>
            </a:lvl3pPr>
            <a:lvl4pPr marL="1371600" indent="0">
              <a:buNone/>
              <a:defRPr sz="2000">
                <a:effectLst/>
              </a:defRPr>
            </a:lvl4pPr>
            <a:lvl5pPr marL="1828800" indent="0">
              <a:buNone/>
              <a:defRPr sz="2000">
                <a:effectLst/>
              </a:defRPr>
            </a:lvl5pPr>
            <a:lvl6pPr marL="2286000" indent="0">
              <a:buNone/>
              <a:defRPr sz="2000">
                <a:effectLst/>
              </a:defRPr>
            </a:lvl6pPr>
            <a:lvl7pPr marL="2743200" indent="0">
              <a:buNone/>
              <a:defRPr sz="2000">
                <a:effectLst/>
              </a:defRPr>
            </a:lvl7pPr>
            <a:lvl8pPr marL="3200400" indent="0">
              <a:buNone/>
              <a:defRPr sz="2000">
                <a:effectLst/>
              </a:defRPr>
            </a:lvl8pPr>
            <a:lvl9pPr marL="3657600" indent="0">
              <a:buNone/>
              <a:defRPr sz="2000">
                <a:effectLst/>
              </a:defRPr>
            </a:lvl9pPr>
          </a:lstStyle>
          <a:p>
            <a:endParaRPr lang="ru-RU">
              <a:effectLst/>
            </a:endParaRPr>
          </a:p>
        </p:txBody>
      </p:sp>
      <p:sp>
        <p:nvSpPr>
          <p:cNvPr id="4" name="Текст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a:effectLst/>
              </a:rPr>
              <a:t>Образец текста</a:t>
            </a:r>
          </a:p>
        </p:txBody>
      </p:sp>
      <p:sp>
        <p:nvSpPr>
          <p:cNvPr id="5" name="Дата 4"/>
          <p:cNvSpPr>
            <a:spLocks noGrp="1"/>
          </p:cNvSpPr>
          <p:nvPr>
            <p:ph type="dt" sz="half" idx="10"/>
          </p:nvPr>
        </p:nvSpPr>
        <p:spPr>
          <a:effectLst/>
        </p:spPr>
        <p:txBody>
          <a:bodyPr/>
          <a:lstStyle/>
          <a:p>
            <a:fld id="{5B106E36-FD25-4E2D-B0AA-010F637433A0}" type="datetimeFigureOut">
              <a:rPr lang="ru-RU" smtClean="0">
                <a:effectLst/>
              </a:rPr>
              <a:t>17.05.2022</a:t>
            </a:fld>
            <a:endParaRPr lang="ru-RU">
              <a:effectLst/>
            </a:endParaRPr>
          </a:p>
        </p:txBody>
      </p:sp>
      <p:sp>
        <p:nvSpPr>
          <p:cNvPr id="6" name="Нижний колонтитул 5"/>
          <p:cNvSpPr>
            <a:spLocks noGrp="1"/>
          </p:cNvSpPr>
          <p:nvPr>
            <p:ph type="ftr" sz="quarter" idx="11"/>
          </p:nvPr>
        </p:nvSpPr>
        <p:spPr>
          <a:effectLst/>
        </p:spPr>
        <p:txBody>
          <a:bodyPr/>
          <a:lstStyle/>
          <a:p>
            <a:endParaRPr lang="ru-RU">
              <a:effectLst/>
            </a:endParaRPr>
          </a:p>
        </p:txBody>
      </p:sp>
      <p:sp>
        <p:nvSpPr>
          <p:cNvPr id="7" name="Номер слайда 6"/>
          <p:cNvSpPr>
            <a:spLocks noGrp="1"/>
          </p:cNvSpPr>
          <p:nvPr>
            <p:ph type="sldNum" sz="quarter" idx="12"/>
          </p:nvPr>
        </p:nvSpPr>
        <p:spPr>
          <a:effectLst/>
        </p:spPr>
        <p:txBody>
          <a:body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5325199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4638"/>
            <a:ext cx="8229600" cy="1143000"/>
          </a:xfrm>
          <a:prstGeom prst="rect">
            <a:avLst/>
          </a:prstGeom>
          <a:effectLst/>
        </p:spPr>
        <p:txBody>
          <a:bodyPr vert="horz" lIns="91440" tIns="45720" rIns="91440" bIns="45720" rtlCol="0" anchor="ctr">
            <a:normAutofit/>
          </a:bodyPr>
          <a:lstStyle/>
          <a:p>
            <a:r>
              <a:rPr lang="ru-RU">
                <a:effectLst/>
              </a:rPr>
              <a:t>Образец заголовка</a:t>
            </a:r>
          </a:p>
        </p:txBody>
      </p:sp>
      <p:sp>
        <p:nvSpPr>
          <p:cNvPr id="3" name="Текст 2"/>
          <p:cNvSpPr>
            <a:spLocks noGrp="1"/>
          </p:cNvSpPr>
          <p:nvPr>
            <p:ph type="body" idx="1"/>
          </p:nvPr>
        </p:nvSpPr>
        <p:spPr>
          <a:xfrm>
            <a:off x="457200" y="1600200"/>
            <a:ext cx="8229600" cy="4525963"/>
          </a:xfrm>
          <a:prstGeom prst="rect">
            <a:avLst/>
          </a:prstGeom>
          <a:effectLst/>
        </p:spPr>
        <p:txBody>
          <a:bodyPr vert="horz" lIns="91440" tIns="45720" rIns="91440" bIns="45720" rtlCol="0">
            <a:normAutofit/>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p:cNvSpPr>
            <a:spLocks noGrp="1"/>
          </p:cNvSpPr>
          <p:nvPr>
            <p:ph type="dt" sz="half" idx="2"/>
          </p:nvPr>
        </p:nvSpPr>
        <p:spPr>
          <a:xfrm>
            <a:off x="457200" y="6356350"/>
            <a:ext cx="2133600" cy="365125"/>
          </a:xfrm>
          <a:prstGeom prst="rect">
            <a:avLst/>
          </a:prstGeom>
          <a:effectLst/>
        </p:spPr>
        <p:txBody>
          <a:bodyPr vert="horz" lIns="91440" tIns="45720" rIns="91440" bIns="45720" rtlCol="0" anchor="ctr"/>
          <a:lstStyle>
            <a:lvl1pPr algn="l">
              <a:defRPr sz="1200">
                <a:solidFill>
                  <a:schemeClr val="tx1">
                    <a:tint val="75000"/>
                  </a:schemeClr>
                </a:solidFill>
                <a:effectLst/>
              </a:defRPr>
            </a:lvl1pPr>
          </a:lstStyle>
          <a:p>
            <a:fld id="{5B106E36-FD25-4E2D-B0AA-010F637433A0}" type="datetimeFigureOut">
              <a:rPr lang="ru-RU" smtClean="0">
                <a:effectLst/>
              </a:rPr>
              <a:t>17.05.2022</a:t>
            </a:fld>
            <a:endParaRPr lang="ru-RU">
              <a:effectLst/>
            </a:endParaRPr>
          </a:p>
        </p:txBody>
      </p:sp>
      <p:sp>
        <p:nvSpPr>
          <p:cNvPr id="5" name="Нижний колонтитул 4"/>
          <p:cNvSpPr>
            <a:spLocks noGrp="1"/>
          </p:cNvSpPr>
          <p:nvPr>
            <p:ph type="ftr" sz="quarter" idx="3"/>
          </p:nvPr>
        </p:nvSpPr>
        <p:spPr>
          <a:xfrm>
            <a:off x="3124200" y="6356350"/>
            <a:ext cx="2895600" cy="365125"/>
          </a:xfrm>
          <a:prstGeom prst="rect">
            <a:avLst/>
          </a:prstGeom>
          <a:effectLst/>
        </p:spPr>
        <p:txBody>
          <a:bodyPr vert="horz" lIns="91440" tIns="45720" rIns="91440" bIns="45720" rtlCol="0" anchor="ctr"/>
          <a:lstStyle>
            <a:lvl1pPr algn="ctr">
              <a:defRPr sz="1200">
                <a:solidFill>
                  <a:schemeClr val="tx1">
                    <a:tint val="75000"/>
                  </a:schemeClr>
                </a:solidFill>
                <a:effectLst/>
              </a:defRPr>
            </a:lvl1pPr>
          </a:lstStyle>
          <a:p>
            <a:endParaRPr lang="ru-RU">
              <a:effectLst/>
            </a:endParaRPr>
          </a:p>
        </p:txBody>
      </p:sp>
      <p:sp>
        <p:nvSpPr>
          <p:cNvPr id="6" name="Номер слайда 5"/>
          <p:cNvSpPr>
            <a:spLocks noGrp="1"/>
          </p:cNvSpPr>
          <p:nvPr>
            <p:ph type="sldNum" sz="quarter" idx="4"/>
          </p:nvPr>
        </p:nvSpPr>
        <p:spPr>
          <a:xfrm>
            <a:off x="6553200" y="6356350"/>
            <a:ext cx="2133600" cy="365125"/>
          </a:xfrm>
          <a:prstGeom prst="rect">
            <a:avLst/>
          </a:prstGeom>
          <a:effectLst/>
        </p:spPr>
        <p:txBody>
          <a:bodyPr vert="horz" lIns="91440" tIns="45720" rIns="91440" bIns="45720" rtlCol="0" anchor="ctr"/>
          <a:lstStyle>
            <a:lvl1pPr algn="r">
              <a:defRPr sz="1200">
                <a:solidFill>
                  <a:schemeClr val="tx1">
                    <a:tint val="75000"/>
                  </a:schemeClr>
                </a:solidFill>
                <a:effectLst/>
              </a:defRPr>
            </a:lvl1pPr>
          </a:lstStyle>
          <a:p>
            <a:fld id="{725C68B6-61C2-468F-89AB-4B9F7531AA68}" type="slidenum">
              <a:rPr lang="ru-RU" smtClean="0">
                <a:effectLst/>
              </a:rPr>
              <a:t>‹#›</a:t>
            </a:fld>
            <a:endParaRPr lang="ru-RU">
              <a:effectLst/>
            </a:endParaRPr>
          </a:p>
        </p:txBody>
      </p:sp>
    </p:spTree>
    <p:extLst>
      <p:ext uri="{BB962C8B-B14F-4D97-AF65-F5344CB8AC3E}">
        <p14:creationId xmlns:p14="http://schemas.microsoft.com/office/powerpoint/2010/main" val="2237837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0" eaLnBrk="1" latinLnBrk="0" hangingPunct="1">
        <a:spcBef>
          <a:spcPct val="0"/>
        </a:spcBef>
        <a:buNone/>
        <a:defRPr sz="4400" kern="120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9pPr>
    </p:bodyStyle>
    <p:otherStyle>
      <a:defPPr>
        <a:defRPr lang="ru-RU">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tretch>
            <a:fillRect l="-6000" r="-6000"/>
          </a:stretch>
        </a:blipFill>
        <a:effectLst/>
      </p:bgPr>
    </p:bg>
    <p:spTree>
      <p:nvGrpSpPr>
        <p:cNvPr id="1" name=""/>
        <p:cNvGrpSpPr/>
        <p:nvPr/>
      </p:nvGrpSpPr>
      <p:grpSpPr>
        <a:xfrm>
          <a:off x="0" y="0"/>
          <a:ext cx="0" cy="0"/>
          <a:chOff x="0" y="0"/>
          <a:chExt cx="0" cy="0"/>
        </a:xfrm>
        <a:effectLst/>
      </p:grpSpPr>
      <p:sp>
        <p:nvSpPr>
          <p:cNvPr id="25" name="Скругленный прямоугольник 24"/>
          <p:cNvSpPr/>
          <p:nvPr/>
        </p:nvSpPr>
        <p:spPr>
          <a:xfrm>
            <a:off x="-1091" y="0"/>
            <a:ext cx="9145091" cy="83671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i="0" u="none" cap="all" dirty="0">
                <a:solidFill>
                  <a:srgbClr val="1F497D"/>
                </a:solidFill>
                <a:effectLst/>
                <a:highlight>
                  <a:srgbClr val="000000">
                    <a:alpha val="0"/>
                  </a:srgbClr>
                </a:highlight>
                <a:latin typeface="Calibri"/>
              </a:rPr>
              <a:t>TARIFF PLANS</a:t>
            </a:r>
          </a:p>
        </p:txBody>
      </p:sp>
      <p:sp>
        <p:nvSpPr>
          <p:cNvPr id="2" name="TextBox 1"/>
          <p:cNvSpPr txBox="1"/>
          <p:nvPr/>
        </p:nvSpPr>
        <p:spPr>
          <a:xfrm>
            <a:off x="899592" y="1124744"/>
            <a:ext cx="184731" cy="369332"/>
          </a:xfrm>
          <a:prstGeom prst="rect">
            <a:avLst/>
          </a:prstGeom>
          <a:noFill/>
          <a:effectLst/>
        </p:spPr>
        <p:txBody>
          <a:bodyPr wrap="none" rtlCol="0">
            <a:spAutoFit/>
          </a:bodyPr>
          <a:lstStyle/>
          <a:p>
            <a:endParaRPr lang="ru-RU">
              <a:effectLst/>
            </a:endParaRPr>
          </a:p>
        </p:txBody>
      </p:sp>
      <p:sp>
        <p:nvSpPr>
          <p:cNvPr id="5" name="Прямоугольник 4"/>
          <p:cNvSpPr/>
          <p:nvPr/>
        </p:nvSpPr>
        <p:spPr>
          <a:xfrm>
            <a:off x="0" y="764704"/>
            <a:ext cx="9167065" cy="6093296"/>
          </a:xfrm>
          <a:prstGeom prst="rect">
            <a:avLst/>
          </a:prstGeom>
          <a:solidFill>
            <a:schemeClr val="bg1">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effectLst/>
            </a:endParaRPr>
          </a:p>
        </p:txBody>
      </p:sp>
      <p:pic>
        <p:nvPicPr>
          <p:cNvPr id="9" name="Picture 5" descr="C:\Users\ajusupov\Desktop\Презентация\Самрук2.png"/>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a:xfrm>
            <a:off x="7650330" y="236299"/>
            <a:ext cx="1028172" cy="378367"/>
          </a:xfrm>
          <a:prstGeom prst="rect">
            <a:avLst/>
          </a:prstGeom>
          <a:noFill/>
          <a:effectLst/>
          <a:extLst>
            <a:ext uri="{909E8E84-426E-40DD-AFC4-6F175D3DCCD1}">
              <a14:hiddenFill xmlns:a14="http://schemas.microsoft.com/office/drawing/2010/main">
                <a:solidFill>
                  <a:srgbClr val="FFFFFF"/>
                </a:solidFill>
              </a14:hiddenFill>
            </a:ext>
          </a:extLst>
        </p:spPr>
      </p:pic>
      <p:graphicFrame>
        <p:nvGraphicFramePr>
          <p:cNvPr id="11" name="Таблица 10"/>
          <p:cNvGraphicFramePr>
            <a:graphicFrameLocks noGrp="1"/>
          </p:cNvGraphicFramePr>
          <p:nvPr>
            <p:extLst>
              <p:ext uri="{D42A27DB-BD31-4B8C-83A1-F6EECF244321}">
                <p14:modId xmlns:p14="http://schemas.microsoft.com/office/powerpoint/2010/main" val="1423888115"/>
              </p:ext>
            </p:extLst>
          </p:nvPr>
        </p:nvGraphicFramePr>
        <p:xfrm>
          <a:off x="179512" y="692697"/>
          <a:ext cx="8856984" cy="2492205"/>
        </p:xfrm>
        <a:graphic>
          <a:graphicData uri="http://schemas.openxmlformats.org/drawingml/2006/table">
            <a:tbl>
              <a:tblPr>
                <a:effectLst/>
              </a:tblPr>
              <a:tblGrid>
                <a:gridCol w="1224136">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1137554">
                <a:tc gridSpan="6">
                  <a:txBody>
                    <a:bodyPr/>
                    <a:lstStyle/>
                    <a:p>
                      <a:pPr algn="ctr" rtl="0" fontAlgn="ctr"/>
                      <a:r>
                        <a:rPr lang="en-US" sz="1800" b="1" i="0" u="none" strike="noStrike" dirty="0">
                          <a:solidFill>
                            <a:srgbClr val="000000"/>
                          </a:solidFill>
                          <a:effectLst/>
                          <a:highlight>
                            <a:srgbClr val="000000">
                              <a:alpha val="0"/>
                            </a:srgbClr>
                          </a:highlight>
                          <a:latin typeface="Times New Roman"/>
                        </a:rPr>
                        <a:t>Dear consumers! </a:t>
                      </a:r>
                      <a:br>
                        <a:rPr lang="en-US" sz="1600" b="1" i="0" u="none" strike="noStrike" dirty="0">
                          <a:solidFill>
                            <a:srgbClr val="000000"/>
                          </a:solidFill>
                          <a:effectLst/>
                          <a:highlight>
                            <a:srgbClr val="000000">
                              <a:alpha val="0"/>
                            </a:srgbClr>
                          </a:highlight>
                          <a:latin typeface="Times New Roman"/>
                        </a:rPr>
                      </a:br>
                      <a:endParaRPr lang="en-US" sz="1600" b="1" i="0" u="none" strike="noStrike" dirty="0">
                        <a:solidFill>
                          <a:srgbClr val="000000"/>
                        </a:solidFill>
                        <a:effectLst/>
                        <a:highlight>
                          <a:srgbClr val="000000">
                            <a:alpha val="0"/>
                          </a:srgbClr>
                        </a:highlight>
                        <a:latin typeface="Times New Roman"/>
                      </a:endParaRPr>
                    </a:p>
                    <a:p>
                      <a:pPr algn="ctr" fontAlgn="ctr"/>
                      <a:endParaRPr lang="ru-RU" sz="100" b="1" i="0" u="none" strike="noStrike" dirty="0">
                        <a:solidFill>
                          <a:srgbClr val="000000"/>
                        </a:solidFill>
                        <a:effectLst/>
                        <a:latin typeface="Times New Roman"/>
                      </a:endParaRPr>
                    </a:p>
                    <a:p>
                      <a:pPr algn="ctr" rtl="0" fontAlgn="ctr"/>
                      <a:r>
                        <a:rPr lang="en-US" sz="1400" b="0" i="0" u="none" strike="noStrike" dirty="0" err="1">
                          <a:solidFill>
                            <a:srgbClr val="000000"/>
                          </a:solidFill>
                          <a:effectLst/>
                          <a:highlight>
                            <a:srgbClr val="000000">
                              <a:alpha val="0"/>
                            </a:srgbClr>
                          </a:highlight>
                          <a:latin typeface="Times New Roman"/>
                        </a:rPr>
                        <a:t>AlmatyPowerSales</a:t>
                      </a:r>
                      <a:r>
                        <a:rPr lang="en-US" sz="1400" b="0" i="0" u="none" strike="noStrike" dirty="0">
                          <a:solidFill>
                            <a:srgbClr val="000000"/>
                          </a:solidFill>
                          <a:effectLst/>
                          <a:highlight>
                            <a:srgbClr val="000000">
                              <a:alpha val="0"/>
                            </a:srgbClr>
                          </a:highlight>
                          <a:latin typeface="Times New Roman"/>
                        </a:rPr>
                        <a:t> LLP informs</a:t>
                      </a:r>
                    </a:p>
                    <a:p>
                      <a:pPr algn="ctr" rtl="0" fontAlgn="ctr"/>
                      <a:r>
                        <a:rPr lang="en-US" sz="1400" b="0" i="0" u="none" strike="noStrike" dirty="0">
                          <a:solidFill>
                            <a:srgbClr val="000000"/>
                          </a:solidFill>
                          <a:effectLst/>
                          <a:highlight>
                            <a:srgbClr val="000000">
                              <a:alpha val="0"/>
                            </a:srgbClr>
                          </a:highlight>
                          <a:latin typeface="Times New Roman"/>
                        </a:rPr>
                        <a:t>the following tariffs shall</a:t>
                      </a:r>
                      <a:r>
                        <a:rPr lang="en-US" sz="1400" b="0" i="0" u="none" strike="noStrike" baseline="0" dirty="0">
                          <a:solidFill>
                            <a:srgbClr val="000000"/>
                          </a:solidFill>
                          <a:effectLst/>
                          <a:highlight>
                            <a:srgbClr val="000000">
                              <a:alpha val="0"/>
                            </a:srgbClr>
                          </a:highlight>
                          <a:latin typeface="Times New Roman"/>
                        </a:rPr>
                        <a:t> be applied</a:t>
                      </a:r>
                      <a:r>
                        <a:rPr lang="en-US" sz="1400" b="0" i="0" u="none" strike="noStrike" dirty="0">
                          <a:solidFill>
                            <a:srgbClr val="000000"/>
                          </a:solidFill>
                          <a:effectLst/>
                          <a:highlight>
                            <a:srgbClr val="000000">
                              <a:alpha val="0"/>
                            </a:srgbClr>
                          </a:highlight>
                          <a:latin typeface="Times New Roman"/>
                        </a:rPr>
                        <a:t> for </a:t>
                      </a:r>
                      <a:r>
                        <a:rPr lang="en-US" sz="1400" b="1" i="0" u="none" strike="noStrike" dirty="0">
                          <a:solidFill>
                            <a:srgbClr val="000000"/>
                          </a:solidFill>
                          <a:effectLst/>
                          <a:highlight>
                            <a:srgbClr val="000000">
                              <a:alpha val="0"/>
                            </a:srgbClr>
                          </a:highlight>
                          <a:latin typeface="Times New Roman"/>
                        </a:rPr>
                        <a:t>Consumers </a:t>
                      </a:r>
                      <a:r>
                        <a:rPr lang="en-US" sz="1400" b="0" i="0" u="none" strike="noStrike" dirty="0">
                          <a:solidFill>
                            <a:srgbClr val="000000"/>
                          </a:solidFill>
                          <a:effectLst/>
                          <a:highlight>
                            <a:srgbClr val="000000">
                              <a:alpha val="0"/>
                            </a:srgbClr>
                          </a:highlight>
                          <a:latin typeface="Times New Roman"/>
                        </a:rPr>
                        <a:t>in </a:t>
                      </a:r>
                      <a:r>
                        <a:rPr lang="en-US" sz="1400" b="1" i="0" u="none" strike="noStrike" dirty="0">
                          <a:solidFill>
                            <a:srgbClr val="000000"/>
                          </a:solidFill>
                          <a:effectLst/>
                          <a:highlight>
                            <a:srgbClr val="000000">
                              <a:alpha val="0"/>
                            </a:srgbClr>
                          </a:highlight>
                          <a:latin typeface="Times New Roman"/>
                        </a:rPr>
                        <a:t>Almaty</a:t>
                      </a:r>
                      <a:r>
                        <a:rPr lang="en-US" sz="1400" b="1" i="0" u="none" strike="noStrike" baseline="0" dirty="0">
                          <a:solidFill>
                            <a:srgbClr val="000000"/>
                          </a:solidFill>
                          <a:effectLst/>
                          <a:highlight>
                            <a:srgbClr val="000000">
                              <a:alpha val="0"/>
                            </a:srgbClr>
                          </a:highlight>
                          <a:latin typeface="Times New Roman"/>
                        </a:rPr>
                        <a:t> </a:t>
                      </a:r>
                      <a:r>
                        <a:rPr lang="en-US" sz="1400" b="1" i="0" u="none" strike="noStrike" dirty="0">
                          <a:solidFill>
                            <a:srgbClr val="000000"/>
                          </a:solidFill>
                          <a:effectLst/>
                          <a:highlight>
                            <a:srgbClr val="000000">
                              <a:alpha val="0"/>
                            </a:srgbClr>
                          </a:highlight>
                          <a:latin typeface="Times New Roman"/>
                        </a:rPr>
                        <a:t>city </a:t>
                      </a:r>
                      <a:r>
                        <a:rPr lang="en-US" sz="1400" b="0" i="0" u="none" strike="noStrike" dirty="0">
                          <a:solidFill>
                            <a:srgbClr val="000000"/>
                          </a:solidFill>
                          <a:effectLst/>
                          <a:highlight>
                            <a:srgbClr val="000000">
                              <a:alpha val="0"/>
                            </a:srgbClr>
                          </a:highlight>
                          <a:latin typeface="Times New Roman"/>
                        </a:rPr>
                        <a:t>since September 01, 202</a:t>
                      </a:r>
                      <a:r>
                        <a:rPr lang="ru-RU" sz="1400" b="0" i="0" u="none" strike="noStrike" dirty="0">
                          <a:solidFill>
                            <a:srgbClr val="000000"/>
                          </a:solidFill>
                          <a:effectLst/>
                          <a:highlight>
                            <a:srgbClr val="000000">
                              <a:alpha val="0"/>
                            </a:srgbClr>
                          </a:highlight>
                          <a:latin typeface="Times New Roman"/>
                        </a:rPr>
                        <a:t>1</a:t>
                      </a:r>
                      <a:r>
                        <a:rPr lang="en-US" sz="1400" b="0" i="0" u="none" strike="noStrike" dirty="0">
                          <a:solidFill>
                            <a:srgbClr val="000000"/>
                          </a:solidFill>
                          <a:effectLst/>
                          <a:highlight>
                            <a:srgbClr val="000000">
                              <a:alpha val="0"/>
                            </a:srgbClr>
                          </a:highlight>
                          <a:latin typeface="Times New Roman"/>
                        </a:rPr>
                        <a:t>:</a:t>
                      </a:r>
                    </a:p>
                  </a:txBody>
                  <a:tcPr marL="4471" marR="4471" marT="4471" marB="0" anchor="ctr">
                    <a:lnL cap="flat" cmpd="sng" algn="ctr">
                      <a:noFill/>
                      <a:prstDash val="solid"/>
                      <a:round/>
                      <a:headEnd type="none" w="med" len="med"/>
                      <a:tailEnd type="none" w="med" len="med"/>
                    </a:lnL>
                    <a:lnR cap="flat" cmpd="sng" algn="ctr">
                      <a:no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extLst>
                  <a:ext uri="{0D108BD9-81ED-4DB2-BD59-A6C34878D82A}">
                    <a16:rowId xmlns:a16="http://schemas.microsoft.com/office/drawing/2014/main" val="10000"/>
                  </a:ext>
                </a:extLst>
              </a:tr>
              <a:tr h="279584">
                <a:tc rowSpan="2" gridSpan="2">
                  <a:txBody>
                    <a:bodyPr/>
                    <a:lstStyle/>
                    <a:p>
                      <a:pPr algn="ctr" rtl="0" fontAlgn="ctr"/>
                      <a:r>
                        <a:rPr lang="en-US" sz="800" b="1" i="0" u="none" strike="noStrike">
                          <a:solidFill>
                            <a:srgbClr val="000000"/>
                          </a:solidFill>
                          <a:effectLst/>
                          <a:highlight>
                            <a:srgbClr val="000000">
                              <a:alpha val="0"/>
                            </a:srgbClr>
                          </a:highlight>
                          <a:latin typeface="Times New Roman"/>
                        </a:rPr>
                        <a:t>Tariffication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hMerge="1">
                  <a:txBody>
                    <a:bodyPr/>
                    <a:lstStyle/>
                    <a:p>
                      <a:endParaRPr lang="ru-RU">
                        <a:effectLst/>
                      </a:endParaRPr>
                    </a:p>
                  </a:txBody>
                  <a:tcPr/>
                </a:tc>
                <a:tc rowSpan="2">
                  <a:txBody>
                    <a:bodyPr/>
                    <a:lstStyle/>
                    <a:p>
                      <a:pPr algn="ctr" rtl="0" fontAlgn="ctr"/>
                      <a:r>
                        <a:rPr lang="en-US" sz="800" b="1" i="0" u="none" strike="noStrike">
                          <a:solidFill>
                            <a:srgbClr val="000000"/>
                          </a:solidFill>
                          <a:effectLst/>
                          <a:highlight>
                            <a:srgbClr val="000000">
                              <a:alpha val="0"/>
                            </a:srgbClr>
                          </a:highlight>
                          <a:latin typeface="Times New Roman"/>
                        </a:rPr>
                        <a:t>Criteria</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a:txBody>
                    <a:bodyPr/>
                    <a:lstStyle/>
                    <a:p>
                      <a:pPr algn="ctr" rtl="0" fontAlgn="ctr"/>
                      <a:r>
                        <a:rPr lang="en-US" sz="800" b="1" i="0" u="none" strike="noStrike">
                          <a:solidFill>
                            <a:srgbClr val="000000"/>
                          </a:solidFill>
                          <a:effectLst/>
                          <a:highlight>
                            <a:srgbClr val="000000">
                              <a:alpha val="0"/>
                            </a:srgbClr>
                          </a:highlight>
                          <a:latin typeface="Times New Roman"/>
                        </a:rPr>
                        <a:t>Consumption rate, </a:t>
                      </a:r>
                      <a:br>
                        <a:rPr lang="en-US" sz="800" b="1" i="0" u="none" strike="noStrike">
                          <a:solidFill>
                            <a:srgbClr val="000000"/>
                          </a:solidFill>
                          <a:effectLst/>
                          <a:highlight>
                            <a:srgbClr val="000000">
                              <a:alpha val="0"/>
                            </a:srgbClr>
                          </a:highlight>
                          <a:latin typeface="Times New Roman"/>
                        </a:rPr>
                      </a:br>
                      <a:r>
                        <a:rPr lang="en-US" sz="800" b="1" i="0" u="none" strike="noStrike">
                          <a:solidFill>
                            <a:srgbClr val="000000"/>
                          </a:solidFill>
                          <a:effectLst/>
                          <a:highlight>
                            <a:srgbClr val="000000">
                              <a:alpha val="0"/>
                            </a:srgbClr>
                          </a:highlight>
                          <a:latin typeface="Times New Roman"/>
                        </a:rPr>
                        <a:t>kWh per 1 resident</a:t>
                      </a:r>
                    </a:p>
                    <a:p>
                      <a:pPr algn="ctr" fontAlgn="ctr"/>
                      <a:r>
                        <a:rPr lang="ru-RU" sz="800" b="1" i="0" u="none" strike="noStrike">
                          <a:solidFill>
                            <a:srgbClr val="000000"/>
                          </a:solidFill>
                          <a:effectLst/>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2">
                  <a:txBody>
                    <a:bodyPr/>
                    <a:lstStyle/>
                    <a:p>
                      <a:pPr algn="ctr" rtl="0" fontAlgn="ctr"/>
                      <a:r>
                        <a:rPr lang="en-US" sz="800" b="1" i="0" u="none" strike="noStrike">
                          <a:solidFill>
                            <a:srgbClr val="000000"/>
                          </a:solidFill>
                          <a:effectLst/>
                          <a:highlight>
                            <a:srgbClr val="000000">
                              <a:alpha val="0"/>
                            </a:srgbClr>
                          </a:highlight>
                          <a:latin typeface="Times New Roman"/>
                        </a:rPr>
                        <a:t>Tariffs per 1 kWh</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extLst>
                  <a:ext uri="{0D108BD9-81ED-4DB2-BD59-A6C34878D82A}">
                    <a16:rowId xmlns:a16="http://schemas.microsoft.com/office/drawing/2014/main" val="10001"/>
                  </a:ext>
                </a:extLst>
              </a:tr>
              <a:tr h="142309">
                <a:tc gridSpan="2" vMerge="1">
                  <a:txBody>
                    <a:bodyPr/>
                    <a:lstStyle/>
                    <a:p>
                      <a:endParaRPr lang="ru-RU">
                        <a:effectLst/>
                      </a:endParaRPr>
                    </a:p>
                  </a:txBody>
                  <a:tcPr/>
                </a:tc>
                <a:tc hMerge="1" vMerge="1">
                  <a:txBody>
                    <a:bodyPr/>
                    <a:lstStyle/>
                    <a:p>
                      <a:endParaRPr lang="ru-RU">
                        <a:effectLst/>
                      </a:endParaRPr>
                    </a:p>
                  </a:txBody>
                  <a:tcPr/>
                </a:tc>
                <a:tc vMerge="1">
                  <a:txBody>
                    <a:bodyPr/>
                    <a:lstStyle/>
                    <a:p>
                      <a:endParaRPr lang="ru-RU">
                        <a:effectLst/>
                      </a:endParaRPr>
                    </a:p>
                  </a:txBody>
                  <a:tcPr/>
                </a:tc>
                <a:tc vMerge="1">
                  <a:txBody>
                    <a:bodyPr/>
                    <a:lstStyle/>
                    <a:p>
                      <a:pPr algn="ctr" fontAlgn="ctr"/>
                      <a:endParaRPr lang="ru-RU" sz="800" b="1" i="0" u="none" strike="noStrike">
                        <a:solidFill>
                          <a:srgbClr val="000000"/>
                        </a:solidFill>
                        <a:effectLst/>
                        <a:latin typeface="Times New Roman"/>
                      </a:endParaRPr>
                    </a:p>
                  </a:txBody>
                  <a:tcPr/>
                </a:tc>
                <a:tc>
                  <a:txBody>
                    <a:bodyPr/>
                    <a:lstStyle/>
                    <a:p>
                      <a:pPr algn="ctr" rtl="0" fontAlgn="ctr"/>
                      <a:r>
                        <a:rPr lang="en-US" sz="800" b="1" i="0" u="none" strike="noStrike">
                          <a:solidFill>
                            <a:srgbClr val="000000"/>
                          </a:solidFill>
                          <a:effectLst/>
                          <a:highlight>
                            <a:srgbClr val="000000">
                              <a:alpha val="0"/>
                            </a:srgbClr>
                          </a:highlight>
                          <a:latin typeface="Times New Roman"/>
                        </a:rPr>
                        <a:t>with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800" b="0" i="0" u="none" strike="noStrike">
                          <a:solidFill>
                            <a:srgbClr val="000000"/>
                          </a:solidFill>
                          <a:effectLst/>
                          <a:highlight>
                            <a:srgbClr val="000000">
                              <a:alpha val="0"/>
                            </a:srgbClr>
                          </a:highlight>
                          <a:latin typeface="Times New Roman"/>
                        </a:rPr>
                        <a:t>without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2"/>
                  </a:ext>
                </a:extLst>
              </a:tr>
              <a:tr h="326597">
                <a:tc rowSpan="3">
                  <a:txBody>
                    <a:bodyPr/>
                    <a:lstStyle/>
                    <a:p>
                      <a:pPr algn="ctr" fontAlgn="ctr"/>
                      <a:r>
                        <a:rPr lang="ru-RU" sz="900" b="1" i="0" u="none" strike="noStrike" dirty="0">
                          <a:solidFill>
                            <a:srgbClr val="FF0000"/>
                          </a:solidFill>
                          <a:latin typeface="Times New Roman"/>
                        </a:rPr>
                        <a:t>Тарифы, дифференцированные </a:t>
                      </a:r>
                      <a:r>
                        <a:rPr lang="ru-RU" sz="900" b="1" i="0" u="sng" strike="noStrike" dirty="0">
                          <a:solidFill>
                            <a:srgbClr val="FF0000"/>
                          </a:solidFill>
                          <a:latin typeface="Times New Roman"/>
                        </a:rPr>
                        <a:t>по группам потребителей</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ru-RU" sz="800" b="1" i="0" u="none" strike="noStrike" kern="1200" baseline="0" dirty="0">
                          <a:solidFill>
                            <a:srgbClr val="FF0000"/>
                          </a:solidFill>
                          <a:latin typeface="Times New Roman"/>
                          <a:ea typeface="+mn-ea"/>
                          <a:cs typeface="+mn-cs"/>
                        </a:rPr>
                        <a:t>   </a:t>
                      </a:r>
                      <a:r>
                        <a:rPr lang="en-US" sz="800" b="1" i="0" u="none" strike="noStrike" kern="1200" baseline="0" dirty="0">
                          <a:solidFill>
                            <a:srgbClr val="FF0000"/>
                          </a:solidFill>
                          <a:latin typeface="Times New Roman"/>
                          <a:ea typeface="+mn-ea"/>
                          <a:cs typeface="+mn-cs"/>
                        </a:rPr>
                        <a:t>I </a:t>
                      </a:r>
                      <a:r>
                        <a:rPr lang="ru-RU" sz="800" b="1" i="0" u="none" strike="noStrike" kern="1200" baseline="0" dirty="0">
                          <a:solidFill>
                            <a:srgbClr val="FF0000"/>
                          </a:solidFill>
                          <a:latin typeface="Times New Roman"/>
                          <a:ea typeface="+mn-ea"/>
                          <a:cs typeface="+mn-cs"/>
                        </a:rPr>
                        <a:t>группа -  Б</a:t>
                      </a:r>
                      <a:r>
                        <a:rPr lang="ru-RU" sz="800" b="1" i="0" u="none" strike="noStrike" kern="1200" dirty="0">
                          <a:solidFill>
                            <a:srgbClr val="FF0000"/>
                          </a:solidFill>
                          <a:latin typeface="Times New Roman"/>
                          <a:ea typeface="+mn-ea"/>
                          <a:cs typeface="+mn-cs"/>
                        </a:rPr>
                        <a:t>ытовые потребители</a:t>
                      </a:r>
                      <a:r>
                        <a:rPr lang="ru-RU" sz="800" b="1" i="0" u="none" strike="noStrike" kern="1200" baseline="0" dirty="0">
                          <a:solidFill>
                            <a:srgbClr val="FF0000"/>
                          </a:solidFill>
                          <a:latin typeface="Times New Roman"/>
                          <a:ea typeface="+mn-ea"/>
                          <a:cs typeface="+mn-cs"/>
                        </a:rPr>
                        <a:t> </a:t>
                      </a:r>
                      <a:r>
                        <a:rPr lang="ru-RU" sz="800" b="0" i="0" u="none" strike="noStrike" dirty="0">
                          <a:solidFill>
                            <a:srgbClr val="FF0000"/>
                          </a:solidFill>
                          <a:latin typeface="Times New Roman"/>
                        </a:rPr>
                        <a:t>(физические лица, использующие электрическую энергию для собственных нужд, не связанных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dirty="0">
                          <a:solidFill>
                            <a:srgbClr val="FF0000"/>
                          </a:solidFill>
                          <a:latin typeface="Times New Roman"/>
                        </a:rPr>
                        <a:t>                       с производством (продажей) товаров, работ и предоставлением услуг), и </a:t>
                      </a:r>
                      <a:r>
                        <a:rPr lang="ru-RU" sz="800" b="0" i="0" u="none" strike="noStrike" kern="1200" dirty="0">
                          <a:solidFill>
                            <a:srgbClr val="FF0000"/>
                          </a:solidFill>
                          <a:latin typeface="Times New Roman"/>
                          <a:ea typeface="+mn-ea"/>
                          <a:cs typeface="+mn-cs"/>
                        </a:rPr>
                        <a:t>не применяющих дифференциацию тарифа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FF0000"/>
                          </a:solidFill>
                          <a:latin typeface="Times New Roman"/>
                          <a:ea typeface="+mn-ea"/>
                          <a:cs typeface="+mn-cs"/>
                        </a:rPr>
                        <a:t>                       в зависимости от объема потребления на каждого постоянно проживающего в квартире</a:t>
                      </a:r>
                      <a:r>
                        <a:rPr lang="ru-RU" sz="800" b="0" i="0" u="none" strike="noStrike" kern="1200">
                          <a:solidFill>
                            <a:srgbClr val="FF0000"/>
                          </a:solidFill>
                          <a:latin typeface="Times New Roman"/>
                          <a:ea typeface="+mn-ea"/>
                          <a:cs typeface="+mn-cs"/>
                        </a:rPr>
                        <a:t>/ доме</a:t>
                      </a:r>
                      <a:endParaRPr lang="ru-RU" sz="800" b="1" i="0" u="none" strike="noStrike" kern="1200" dirty="0">
                        <a:solidFill>
                          <a:srgbClr val="FF0000"/>
                        </a:solidFill>
                        <a:latin typeface="Times New Roman"/>
                        <a:ea typeface="+mn-ea"/>
                        <a:cs typeface="+mn-cs"/>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19,17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17,12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3"/>
                  </a:ext>
                </a:extLst>
              </a:tr>
              <a:tr h="282943">
                <a:tc vMerge="1">
                  <a:txBody>
                    <a:bodyPr/>
                    <a:lstStyle/>
                    <a:p>
                      <a:endParaRPr lang="ru-RU"/>
                    </a:p>
                  </a:txBody>
                  <a:tcPr/>
                </a:tc>
                <a:tc gridSpan="3">
                  <a:txBody>
                    <a:bodyPr/>
                    <a:lstStyle/>
                    <a:p>
                      <a:pPr algn="l" fontAlgn="ctr"/>
                      <a:r>
                        <a:rPr lang="ru-RU" sz="800" b="1" i="0" u="none" strike="noStrike" dirty="0">
                          <a:solidFill>
                            <a:srgbClr val="FF0000"/>
                          </a:solidFill>
                          <a:latin typeface="Times New Roman"/>
                        </a:rPr>
                        <a:t>   </a:t>
                      </a:r>
                      <a:r>
                        <a:rPr lang="en-US" sz="800" b="1" i="0" u="none" strike="noStrike" kern="1200" baseline="0" dirty="0">
                          <a:solidFill>
                            <a:srgbClr val="FF0000"/>
                          </a:solidFill>
                          <a:latin typeface="Times New Roman"/>
                          <a:ea typeface="+mn-ea"/>
                          <a:cs typeface="+mn-cs"/>
                        </a:rPr>
                        <a:t>II </a:t>
                      </a:r>
                      <a:r>
                        <a:rPr lang="ru-RU" sz="800" b="1" i="0" u="none" strike="noStrike" kern="1200" baseline="0" dirty="0">
                          <a:solidFill>
                            <a:srgbClr val="FF0000"/>
                          </a:solidFill>
                          <a:latin typeface="Times New Roman"/>
                          <a:ea typeface="+mn-ea"/>
                          <a:cs typeface="+mn-cs"/>
                        </a:rPr>
                        <a:t>группа - </a:t>
                      </a:r>
                      <a:r>
                        <a:rPr lang="ru-RU" sz="800" b="1" i="0" u="none" strike="noStrike" dirty="0">
                          <a:solidFill>
                            <a:srgbClr val="FF0000"/>
                          </a:solidFill>
                          <a:latin typeface="Times New Roman"/>
                        </a:rPr>
                        <a:t> Потребители, использующие электрическую энергию не для бытовых нужд</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20,69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18,47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4"/>
                  </a:ext>
                </a:extLst>
              </a:tr>
              <a:tr h="279584">
                <a:tc vMerge="1">
                  <a:txBody>
                    <a:bodyPr/>
                    <a:lstStyle/>
                    <a:p>
                      <a:endParaRPr lang="ru-RU"/>
                    </a:p>
                  </a:txBody>
                  <a:tcPr/>
                </a:tc>
                <a:tc gridSpan="3">
                  <a:txBody>
                    <a:bodyPr/>
                    <a:lstStyle/>
                    <a:p>
                      <a:pPr algn="l" fontAlgn="ctr"/>
                      <a:r>
                        <a:rPr lang="ru-RU" sz="800" b="1" i="0" u="none" strike="noStrike" kern="1200" baseline="0" dirty="0">
                          <a:solidFill>
                            <a:srgbClr val="FF0000"/>
                          </a:solidFill>
                          <a:latin typeface="Times New Roman"/>
                          <a:ea typeface="+mn-ea"/>
                          <a:cs typeface="+mn-cs"/>
                        </a:rPr>
                        <a:t>   </a:t>
                      </a:r>
                      <a:r>
                        <a:rPr lang="en-US" sz="800" b="1" i="0" u="none" strike="noStrike" kern="1200" baseline="0" dirty="0">
                          <a:solidFill>
                            <a:srgbClr val="FF0000"/>
                          </a:solidFill>
                          <a:latin typeface="Times New Roman"/>
                          <a:ea typeface="+mn-ea"/>
                          <a:cs typeface="+mn-cs"/>
                        </a:rPr>
                        <a:t>III </a:t>
                      </a:r>
                      <a:r>
                        <a:rPr lang="ru-RU" sz="800" b="1" i="0" u="none" strike="noStrike" kern="1200" baseline="0" dirty="0">
                          <a:solidFill>
                            <a:srgbClr val="FF0000"/>
                          </a:solidFill>
                          <a:latin typeface="Times New Roman"/>
                          <a:ea typeface="+mn-ea"/>
                          <a:cs typeface="+mn-cs"/>
                        </a:rPr>
                        <a:t>группа -</a:t>
                      </a:r>
                      <a:r>
                        <a:rPr lang="ru-RU" sz="800" b="1" i="0" u="none" strike="noStrike" baseline="0" dirty="0">
                          <a:solidFill>
                            <a:srgbClr val="FF0000"/>
                          </a:solidFill>
                          <a:latin typeface="Times New Roman"/>
                        </a:rPr>
                        <a:t>  </a:t>
                      </a:r>
                      <a:r>
                        <a:rPr lang="ru-RU" sz="800" b="1" i="0" u="none" strike="noStrike" dirty="0">
                          <a:solidFill>
                            <a:srgbClr val="FF0000"/>
                          </a:solidFill>
                          <a:latin typeface="Times New Roman"/>
                        </a:rPr>
                        <a:t>Юридические лица, финансируемые из государственного бюджета</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29,04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25,93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5"/>
                  </a:ext>
                </a:extLst>
              </a:tr>
            </a:tbl>
          </a:graphicData>
        </a:graphic>
      </p:graphicFrame>
      <p:pic>
        <p:nvPicPr>
          <p:cNvPr id="8" name="Picture 2" descr="\\172.101.2.10\pr\Логотипы\AlmatyPowerSale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237" y="257020"/>
            <a:ext cx="1312172" cy="3576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Таблица 2"/>
          <p:cNvGraphicFramePr>
            <a:graphicFrameLocks noGrp="1"/>
          </p:cNvGraphicFramePr>
          <p:nvPr>
            <p:extLst>
              <p:ext uri="{D42A27DB-BD31-4B8C-83A1-F6EECF244321}">
                <p14:modId xmlns:p14="http://schemas.microsoft.com/office/powerpoint/2010/main" val="2260036871"/>
              </p:ext>
            </p:extLst>
          </p:nvPr>
        </p:nvGraphicFramePr>
        <p:xfrm>
          <a:off x="179512" y="3140968"/>
          <a:ext cx="8856984" cy="3637265"/>
        </p:xfrm>
        <a:graphic>
          <a:graphicData uri="http://schemas.openxmlformats.org/drawingml/2006/table">
            <a:tbl>
              <a:tblPr>
                <a:effectLst/>
              </a:tblPr>
              <a:tblGrid>
                <a:gridCol w="1224136">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gridCol w="792088">
                  <a:extLst>
                    <a:ext uri="{9D8B030D-6E8A-4147-A177-3AD203B41FA5}">
                      <a16:colId xmlns:a16="http://schemas.microsoft.com/office/drawing/2014/main" val="20006"/>
                    </a:ext>
                  </a:extLst>
                </a:gridCol>
              </a:tblGrid>
              <a:tr h="240752">
                <a:tc rowSpan="1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1" i="0" u="none" strike="noStrike" dirty="0">
                          <a:solidFill>
                            <a:srgbClr val="FF0000"/>
                          </a:solidFill>
                          <a:latin typeface="Times New Roman"/>
                        </a:rPr>
                        <a:t>Тарифы </a:t>
                      </a:r>
                      <a:br>
                        <a:rPr lang="ru-RU" sz="900" b="1" i="0" u="none" strike="noStrike" dirty="0">
                          <a:solidFill>
                            <a:srgbClr val="FF0000"/>
                          </a:solidFill>
                          <a:latin typeface="Times New Roman"/>
                        </a:rPr>
                      </a:br>
                      <a:r>
                        <a:rPr lang="ru-RU" sz="900" b="1" i="0" u="none" strike="noStrike" dirty="0">
                          <a:solidFill>
                            <a:srgbClr val="FF0000"/>
                          </a:solidFill>
                          <a:latin typeface="Times New Roman"/>
                        </a:rPr>
                        <a:t>для </a:t>
                      </a:r>
                      <a:r>
                        <a:rPr lang="en-US" sz="900" b="1" i="0" u="none" strike="noStrike" dirty="0">
                          <a:solidFill>
                            <a:srgbClr val="FF0000"/>
                          </a:solidFill>
                          <a:latin typeface="Times New Roman"/>
                        </a:rPr>
                        <a:t>I</a:t>
                      </a:r>
                      <a:r>
                        <a:rPr lang="ru-RU" sz="900" b="1" i="0" u="none" strike="noStrike" baseline="0" dirty="0">
                          <a:solidFill>
                            <a:srgbClr val="FF0000"/>
                          </a:solidFill>
                          <a:latin typeface="Times New Roman"/>
                        </a:rPr>
                        <a:t> группы</a:t>
                      </a:r>
                      <a:r>
                        <a:rPr lang="ru-RU" sz="900" b="1" i="0" u="none" strike="noStrike" dirty="0">
                          <a:solidFill>
                            <a:srgbClr val="FF0000"/>
                          </a:solidFill>
                          <a:latin typeface="Times New Roman"/>
                        </a:rPr>
                        <a:t>,</a:t>
                      </a:r>
                      <a:r>
                        <a:rPr lang="ru-RU" sz="900" b="1" i="0" u="none" strike="noStrike" baseline="0" dirty="0">
                          <a:solidFill>
                            <a:srgbClr val="FF0000"/>
                          </a:solidFill>
                          <a:latin typeface="Times New Roman"/>
                        </a:rPr>
                        <a:t> </a:t>
                      </a:r>
                      <a:r>
                        <a:rPr lang="ru-RU" sz="900" b="1" i="0" u="none" strike="noStrike" dirty="0">
                          <a:solidFill>
                            <a:srgbClr val="FF0000"/>
                          </a:solidFill>
                          <a:latin typeface="Times New Roman"/>
                        </a:rPr>
                        <a:t>дифференцированные </a:t>
                      </a:r>
                      <a:r>
                        <a:rPr lang="ru-RU" sz="900" b="1" i="0" u="sng" strike="noStrike" dirty="0">
                          <a:solidFill>
                            <a:srgbClr val="FF0000"/>
                          </a:solidFill>
                          <a:latin typeface="Times New Roman"/>
                        </a:rPr>
                        <a:t>в зависимости </a:t>
                      </a:r>
                    </a:p>
                    <a:p>
                      <a:pPr algn="ctr" fontAlgn="ctr"/>
                      <a:r>
                        <a:rPr lang="ru-RU" sz="900" b="1" i="0" u="sng" strike="noStrike" dirty="0">
                          <a:solidFill>
                            <a:srgbClr val="FF0000"/>
                          </a:solidFill>
                          <a:latin typeface="Times New Roman"/>
                        </a:rPr>
                        <a:t>от объемов потребления</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6">
                  <a:txBody>
                    <a:bodyPr/>
                    <a:lstStyle/>
                    <a:p>
                      <a:pPr algn="ctr" rtl="0" fontAlgn="ctr"/>
                      <a:r>
                        <a:rPr lang="en-US" sz="800" b="1" i="0" u="none" strike="noStrike" dirty="0">
                          <a:solidFill>
                            <a:srgbClr val="000000"/>
                          </a:solidFill>
                          <a:effectLst/>
                          <a:highlight>
                            <a:srgbClr val="000000">
                              <a:alpha val="0"/>
                            </a:srgbClr>
                          </a:highlight>
                          <a:latin typeface="Times New Roman"/>
                        </a:rPr>
                        <a:t>Domestic consumers </a:t>
                      </a:r>
                      <a:br>
                        <a:rPr lang="en-US" sz="800" b="1" i="0" u="none" strike="noStrike" dirty="0">
                          <a:solidFill>
                            <a:srgbClr val="000000"/>
                          </a:solidFill>
                          <a:effectLst/>
                          <a:highlight>
                            <a:srgbClr val="000000">
                              <a:alpha val="0"/>
                            </a:srgbClr>
                          </a:highlight>
                          <a:latin typeface="Times New Roman"/>
                        </a:rPr>
                      </a:br>
                      <a:r>
                        <a:rPr lang="en-US" sz="800" b="0" i="0" u="none" strike="noStrike" dirty="0">
                          <a:solidFill>
                            <a:srgbClr val="000000"/>
                          </a:solidFill>
                          <a:effectLst/>
                          <a:highlight>
                            <a:srgbClr val="000000">
                              <a:alpha val="0"/>
                            </a:srgbClr>
                          </a:highlight>
                          <a:latin typeface="Times New Roman"/>
                        </a:rPr>
                        <a:t>(individuals using the electrical power for their own needs not related to the production (sale) of goods, works and services)</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a:solidFill>
                            <a:srgbClr val="000000"/>
                          </a:solidFill>
                          <a:effectLst/>
                          <a:highlight>
                            <a:srgbClr val="000000">
                              <a:alpha val="0"/>
                            </a:srgbClr>
                          </a:highlight>
                          <a:latin typeface="Times New Roman"/>
                        </a:rPr>
                        <a:t>Consumers, not using electric stoves</a:t>
                      </a:r>
                      <a:br>
                        <a:rPr lang="en-US" sz="800" b="0" i="0" u="none" strike="noStrike">
                          <a:solidFill>
                            <a:srgbClr val="000000"/>
                          </a:solidFill>
                          <a:effectLst/>
                          <a:highlight>
                            <a:srgbClr val="000000">
                              <a:alpha val="0"/>
                            </a:srgbClr>
                          </a:highlight>
                          <a:latin typeface="Times New Roman"/>
                        </a:rPr>
                      </a:br>
                      <a:endParaRPr lang="en-US" sz="800" b="0" i="0" u="none" strike="noStrike">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0"/>
                  </a:ext>
                </a:extLst>
              </a:tr>
              <a:tr h="21602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90 </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up to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1"/>
                  </a:ext>
                </a:extLst>
              </a:tr>
              <a:tr h="262161">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2"/>
                  </a:ext>
                </a:extLst>
              </a:tr>
              <a:tr h="0">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dirty="0">
                          <a:solidFill>
                            <a:srgbClr val="000000"/>
                          </a:solidFill>
                          <a:effectLst/>
                          <a:highlight>
                            <a:srgbClr val="000000">
                              <a:alpha val="0"/>
                            </a:srgbClr>
                          </a:highlight>
                          <a:latin typeface="Times New Roman"/>
                        </a:rPr>
                        <a:t>Consumers not using electric stoves, </a:t>
                      </a:r>
                      <a:br>
                        <a:rPr lang="en-US" sz="800" b="0" i="0" u="none" strike="noStrike" dirty="0">
                          <a:solidFill>
                            <a:srgbClr val="000000"/>
                          </a:solidFill>
                          <a:effectLst/>
                          <a:highlight>
                            <a:srgbClr val="000000">
                              <a:alpha val="0"/>
                            </a:srgbClr>
                          </a:highlight>
                          <a:latin typeface="Times New Roman"/>
                        </a:rPr>
                      </a:br>
                      <a:r>
                        <a:rPr lang="en-US" sz="800" b="0" i="0" u="none" strike="noStrike" dirty="0">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a:t>
                      </a:r>
                      <a:r>
                        <a:rPr lang="en-US" sz="800" b="0" i="0" u="none" strike="noStrike" dirty="0" err="1">
                          <a:solidFill>
                            <a:srgbClr val="000000"/>
                          </a:solidFill>
                          <a:effectLst/>
                          <a:highlight>
                            <a:srgbClr val="000000">
                              <a:alpha val="0"/>
                            </a:srgbClr>
                          </a:highlight>
                          <a:latin typeface="Times New Roman"/>
                        </a:rPr>
                        <a:t>disfunctional</a:t>
                      </a:r>
                      <a:r>
                        <a:rPr lang="en-US" sz="800" b="0" i="0" u="none" strike="noStrike" dirty="0">
                          <a:solidFill>
                            <a:srgbClr val="000000"/>
                          </a:solidFill>
                          <a:effectLst/>
                          <a:highlight>
                            <a:srgbClr val="000000">
                              <a:alpha val="0"/>
                            </a:srgbClr>
                          </a:highlight>
                          <a:latin typeface="Times New Roman"/>
                        </a:rPr>
                        <a:t>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115</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3"/>
                  </a:ext>
                </a:extLst>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115 </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up to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4"/>
                  </a:ext>
                </a:extLst>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5"/>
                  </a:ext>
                </a:extLst>
              </a:tr>
              <a:tr h="159469">
                <a:tc vMerge="1">
                  <a:txBody>
                    <a:bodyPr/>
                    <a:lstStyle/>
                    <a:p>
                      <a:endParaRPr lang="ru-RU">
                        <a:effectLst/>
                      </a:endParaRPr>
                    </a:p>
                  </a:txBody>
                  <a:tcPr/>
                </a:tc>
                <a:tc rowSpan="6">
                  <a:txBody>
                    <a:bodyPr/>
                    <a:lstStyle/>
                    <a:p>
                      <a:pPr algn="ctr" rtl="0" fontAlgn="ctr"/>
                      <a:r>
                        <a:rPr lang="en-US" sz="800" b="1" i="0" u="none" strike="noStrike" dirty="0">
                          <a:solidFill>
                            <a:srgbClr val="FF0000"/>
                          </a:solidFill>
                          <a:effectLst/>
                          <a:highlight>
                            <a:srgbClr val="000000">
                              <a:alpha val="0"/>
                            </a:srgbClr>
                          </a:highlight>
                          <a:latin typeface="Times New Roman"/>
                        </a:rPr>
                        <a:t>Domestic consumers </a:t>
                      </a:r>
                    </a:p>
                    <a:p>
                      <a:pPr algn="ctr" rtl="0" fontAlgn="ctr"/>
                      <a:r>
                        <a:rPr lang="en-US" sz="800" b="0" i="0" u="none" strike="noStrike" dirty="0">
                          <a:solidFill>
                            <a:srgbClr val="FF0000"/>
                          </a:solidFill>
                          <a:effectLst/>
                          <a:highlight>
                            <a:srgbClr val="000000">
                              <a:alpha val="0"/>
                            </a:srgbClr>
                          </a:highlight>
                          <a:latin typeface="Times New Roman"/>
                        </a:rPr>
                        <a:t>(individuals using the electrical power for their own needs)</a:t>
                      </a:r>
                      <a:r>
                        <a:rPr lang="ru-RU" sz="800" b="0" i="0" u="none" strike="noStrike" dirty="0">
                          <a:solidFill>
                            <a:srgbClr val="FF0000"/>
                          </a:solidFill>
                          <a:effectLst/>
                          <a:highlight>
                            <a:srgbClr val="000000">
                              <a:alpha val="0"/>
                            </a:srgbClr>
                          </a:highlight>
                          <a:latin typeface="Times New Roman"/>
                        </a:rPr>
                        <a:t>,</a:t>
                      </a:r>
                      <a:r>
                        <a:rPr lang="en-US" sz="800" b="1" i="0" u="none" strike="noStrike" dirty="0">
                          <a:solidFill>
                            <a:srgbClr val="FF0000"/>
                          </a:solidFill>
                          <a:effectLst/>
                          <a:highlight>
                            <a:srgbClr val="000000">
                              <a:alpha val="0"/>
                            </a:srgbClr>
                          </a:highlight>
                          <a:latin typeface="Times New Roman"/>
                        </a:rPr>
                        <a:t> </a:t>
                      </a:r>
                    </a:p>
                    <a:p>
                      <a:pPr algn="ctr" rtl="0" fontAlgn="ctr"/>
                      <a:r>
                        <a:rPr lang="en-US" sz="800" b="1" i="0" u="none" strike="noStrike" dirty="0">
                          <a:solidFill>
                            <a:srgbClr val="FF0000"/>
                          </a:solidFill>
                          <a:effectLst/>
                          <a:highlight>
                            <a:srgbClr val="000000">
                              <a:alpha val="0"/>
                            </a:srgbClr>
                          </a:highlight>
                          <a:latin typeface="Times New Roman"/>
                        </a:rPr>
                        <a:t>belonging to pensioners living alone, disabled persons, participants of the Great Patriotic War and equal-status persons</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a:solidFill>
                            <a:srgbClr val="000000"/>
                          </a:solidFill>
                          <a:effectLst/>
                          <a:highlight>
                            <a:srgbClr val="000000">
                              <a:alpha val="0"/>
                            </a:srgbClr>
                          </a:highlight>
                          <a:latin typeface="Times New Roman"/>
                        </a:rPr>
                        <a:t>Consumers, not using electric stoves</a:t>
                      </a:r>
                      <a:br>
                        <a:rPr lang="en-US" sz="800" b="0" i="0" u="none" strike="noStrike">
                          <a:solidFill>
                            <a:srgbClr val="000000"/>
                          </a:solidFill>
                          <a:effectLst/>
                          <a:highlight>
                            <a:srgbClr val="000000">
                              <a:alpha val="0"/>
                            </a:srgbClr>
                          </a:highlight>
                          <a:latin typeface="Times New Roman"/>
                        </a:rPr>
                      </a:br>
                      <a:endParaRPr lang="en-US" sz="800" b="0" i="0" u="none" strike="noStrike">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115</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6"/>
                  </a:ext>
                </a:extLst>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115 </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up to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7"/>
                  </a:ext>
                </a:extLst>
              </a:tr>
              <a:tr h="159469">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160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8"/>
                  </a:ext>
                </a:extLst>
              </a:tr>
              <a:tr h="159469">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dirty="0">
                          <a:solidFill>
                            <a:srgbClr val="000000"/>
                          </a:solidFill>
                          <a:effectLst/>
                          <a:highlight>
                            <a:srgbClr val="000000">
                              <a:alpha val="0"/>
                            </a:srgbClr>
                          </a:highlight>
                          <a:latin typeface="Times New Roman"/>
                        </a:rPr>
                        <a:t>Consumers not using electric stoves, </a:t>
                      </a:r>
                      <a:br>
                        <a:rPr lang="en-US" sz="800" b="0" i="0" u="none" strike="noStrike" dirty="0">
                          <a:solidFill>
                            <a:srgbClr val="000000"/>
                          </a:solidFill>
                          <a:effectLst/>
                          <a:highlight>
                            <a:srgbClr val="000000">
                              <a:alpha val="0"/>
                            </a:srgbClr>
                          </a:highlight>
                          <a:latin typeface="Times New Roman"/>
                        </a:rPr>
                      </a:br>
                      <a:r>
                        <a:rPr lang="en-US" sz="800" b="0" i="0" u="none" strike="noStrike" dirty="0">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a:t>
                      </a:r>
                      <a:r>
                        <a:rPr lang="en-US" sz="800" b="0" i="0" u="none" strike="noStrike" dirty="0" err="1">
                          <a:solidFill>
                            <a:srgbClr val="000000"/>
                          </a:solidFill>
                          <a:effectLst/>
                          <a:highlight>
                            <a:srgbClr val="000000">
                              <a:alpha val="0"/>
                            </a:srgbClr>
                          </a:highlight>
                          <a:latin typeface="Times New Roman"/>
                        </a:rPr>
                        <a:t>disfunctional</a:t>
                      </a:r>
                      <a:r>
                        <a:rPr lang="en-US" sz="800" b="0" i="0" u="none" strike="noStrike" dirty="0">
                          <a:solidFill>
                            <a:srgbClr val="000000"/>
                          </a:solidFill>
                          <a:effectLst/>
                          <a:highlight>
                            <a:srgbClr val="000000">
                              <a:alpha val="0"/>
                            </a:srgbClr>
                          </a:highlight>
                          <a:latin typeface="Times New Roman"/>
                        </a:rPr>
                        <a:t>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140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9"/>
                  </a:ext>
                </a:extLst>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140</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 up to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10"/>
                  </a:ext>
                </a:extLst>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190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7619322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tretch>
            <a:fillRect l="-6000" r="-6000"/>
          </a:stretch>
        </a:blipFill>
        <a:effectLst/>
      </p:bgPr>
    </p:bg>
    <p:spTree>
      <p:nvGrpSpPr>
        <p:cNvPr id="1" name=""/>
        <p:cNvGrpSpPr/>
        <p:nvPr/>
      </p:nvGrpSpPr>
      <p:grpSpPr>
        <a:xfrm>
          <a:off x="0" y="0"/>
          <a:ext cx="0" cy="0"/>
          <a:chOff x="0" y="0"/>
          <a:chExt cx="0" cy="0"/>
        </a:xfrm>
        <a:effectLst/>
      </p:grpSpPr>
      <p:sp>
        <p:nvSpPr>
          <p:cNvPr id="25" name="Скругленный прямоугольник 24"/>
          <p:cNvSpPr/>
          <p:nvPr/>
        </p:nvSpPr>
        <p:spPr>
          <a:xfrm>
            <a:off x="-1091" y="0"/>
            <a:ext cx="9145091" cy="83671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600" b="1" i="0" u="none" cap="all">
                <a:solidFill>
                  <a:srgbClr val="1F497D"/>
                </a:solidFill>
                <a:effectLst/>
                <a:highlight>
                  <a:srgbClr val="000000">
                    <a:alpha val="0"/>
                  </a:srgbClr>
                </a:highlight>
                <a:latin typeface="Calibri"/>
              </a:rPr>
              <a:t>TARIFF PLANS</a:t>
            </a:r>
          </a:p>
        </p:txBody>
      </p:sp>
      <p:sp>
        <p:nvSpPr>
          <p:cNvPr id="2" name="TextBox 1"/>
          <p:cNvSpPr txBox="1"/>
          <p:nvPr/>
        </p:nvSpPr>
        <p:spPr>
          <a:xfrm>
            <a:off x="899592" y="1124744"/>
            <a:ext cx="184731" cy="369332"/>
          </a:xfrm>
          <a:prstGeom prst="rect">
            <a:avLst/>
          </a:prstGeom>
          <a:noFill/>
          <a:effectLst/>
        </p:spPr>
        <p:txBody>
          <a:bodyPr wrap="none" rtlCol="0">
            <a:spAutoFit/>
          </a:bodyPr>
          <a:lstStyle/>
          <a:p>
            <a:endParaRPr lang="ru-RU">
              <a:effectLst/>
            </a:endParaRPr>
          </a:p>
        </p:txBody>
      </p:sp>
      <p:sp>
        <p:nvSpPr>
          <p:cNvPr id="5" name="Прямоугольник 4"/>
          <p:cNvSpPr/>
          <p:nvPr/>
        </p:nvSpPr>
        <p:spPr>
          <a:xfrm>
            <a:off x="0" y="764704"/>
            <a:ext cx="9167065" cy="6093296"/>
          </a:xfrm>
          <a:prstGeom prst="rect">
            <a:avLst/>
          </a:prstGeom>
          <a:solidFill>
            <a:schemeClr val="bg1">
              <a:alpha val="8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effectLst/>
            </a:endParaRPr>
          </a:p>
        </p:txBody>
      </p:sp>
      <p:pic>
        <p:nvPicPr>
          <p:cNvPr id="9" name="Picture 5" descr="C:\Users\ajusupov\Desktop\Презентация\Самрук2.png"/>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a:xfrm>
            <a:off x="7650330" y="236299"/>
            <a:ext cx="1028172" cy="378367"/>
          </a:xfrm>
          <a:prstGeom prst="rect">
            <a:avLst/>
          </a:prstGeom>
          <a:noFill/>
          <a:effectLst/>
          <a:extLst>
            <a:ext uri="{909E8E84-426E-40DD-AFC4-6F175D3DCCD1}">
              <a14:hiddenFill xmlns:a14="http://schemas.microsoft.com/office/drawing/2010/main">
                <a:solidFill>
                  <a:srgbClr val="FFFFFF"/>
                </a:solidFill>
              </a14:hiddenFill>
            </a:ext>
          </a:extLst>
        </p:spPr>
      </p:pic>
      <p:graphicFrame>
        <p:nvGraphicFramePr>
          <p:cNvPr id="11" name="Таблица 10"/>
          <p:cNvGraphicFramePr>
            <a:graphicFrameLocks noGrp="1"/>
          </p:cNvGraphicFramePr>
          <p:nvPr>
            <p:extLst>
              <p:ext uri="{D42A27DB-BD31-4B8C-83A1-F6EECF244321}">
                <p14:modId xmlns:p14="http://schemas.microsoft.com/office/powerpoint/2010/main" val="1308282826"/>
              </p:ext>
            </p:extLst>
          </p:nvPr>
        </p:nvGraphicFramePr>
        <p:xfrm>
          <a:off x="179512" y="620688"/>
          <a:ext cx="8856984" cy="2593562"/>
        </p:xfrm>
        <a:graphic>
          <a:graphicData uri="http://schemas.openxmlformats.org/drawingml/2006/table">
            <a:tbl>
              <a:tblPr>
                <a:effectLst/>
              </a:tblPr>
              <a:tblGrid>
                <a:gridCol w="1224136">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1137554">
                <a:tc gridSpan="6">
                  <a:txBody>
                    <a:bodyPr/>
                    <a:lstStyle/>
                    <a:p>
                      <a:pPr algn="ctr" rtl="0" fontAlgn="ctr"/>
                      <a:r>
                        <a:rPr lang="en-US" sz="1800" b="1" i="0" u="none" strike="noStrike" dirty="0">
                          <a:solidFill>
                            <a:srgbClr val="000000"/>
                          </a:solidFill>
                          <a:effectLst/>
                          <a:highlight>
                            <a:srgbClr val="000000">
                              <a:alpha val="0"/>
                            </a:srgbClr>
                          </a:highlight>
                          <a:latin typeface="Times New Roman"/>
                        </a:rPr>
                        <a:t>Dear consumers! </a:t>
                      </a:r>
                      <a:br>
                        <a:rPr lang="en-US" sz="1600" b="1" i="0" u="none" strike="noStrike" dirty="0">
                          <a:solidFill>
                            <a:srgbClr val="000000"/>
                          </a:solidFill>
                          <a:effectLst/>
                          <a:highlight>
                            <a:srgbClr val="000000">
                              <a:alpha val="0"/>
                            </a:srgbClr>
                          </a:highlight>
                          <a:latin typeface="Times New Roman"/>
                        </a:rPr>
                      </a:br>
                      <a:endParaRPr lang="en-US" sz="1600" b="1" i="0" u="none" strike="noStrike" dirty="0">
                        <a:solidFill>
                          <a:srgbClr val="000000"/>
                        </a:solidFill>
                        <a:effectLst/>
                        <a:highlight>
                          <a:srgbClr val="000000">
                            <a:alpha val="0"/>
                          </a:srgbClr>
                        </a:highlight>
                        <a:latin typeface="Times New Roman"/>
                      </a:endParaRPr>
                    </a:p>
                    <a:p>
                      <a:pPr algn="ctr" fontAlgn="ctr"/>
                      <a:endParaRPr lang="ru-RU" sz="100" b="1" i="0" u="none" strike="noStrike" dirty="0">
                        <a:solidFill>
                          <a:srgbClr val="000000"/>
                        </a:solidFill>
                        <a:effectLst/>
                        <a:latin typeface="Times New Roman"/>
                      </a:endParaRPr>
                    </a:p>
                    <a:p>
                      <a:pPr algn="ctr" rtl="0" fontAlgn="ctr"/>
                      <a:r>
                        <a:rPr lang="en-US" sz="1400" b="0" i="0" u="none" strike="noStrike" dirty="0" err="1">
                          <a:solidFill>
                            <a:srgbClr val="000000"/>
                          </a:solidFill>
                          <a:effectLst/>
                          <a:highlight>
                            <a:srgbClr val="000000">
                              <a:alpha val="0"/>
                            </a:srgbClr>
                          </a:highlight>
                          <a:latin typeface="Times New Roman"/>
                        </a:rPr>
                        <a:t>AlmatyPowerSales</a:t>
                      </a:r>
                      <a:r>
                        <a:rPr lang="en-US" sz="1400" b="0" i="0" u="none" strike="noStrike" dirty="0">
                          <a:solidFill>
                            <a:srgbClr val="000000"/>
                          </a:solidFill>
                          <a:effectLst/>
                          <a:highlight>
                            <a:srgbClr val="000000">
                              <a:alpha val="0"/>
                            </a:srgbClr>
                          </a:highlight>
                          <a:latin typeface="Times New Roman"/>
                        </a:rPr>
                        <a:t> LLP informs </a:t>
                      </a:r>
                    </a:p>
                    <a:p>
                      <a:pPr algn="ctr" rtl="0" fontAlgn="ctr"/>
                      <a:r>
                        <a:rPr lang="en-US" sz="1400" b="0" i="0" u="none" strike="noStrike" dirty="0">
                          <a:solidFill>
                            <a:srgbClr val="000000"/>
                          </a:solidFill>
                          <a:effectLst/>
                          <a:highlight>
                            <a:srgbClr val="000000">
                              <a:alpha val="0"/>
                            </a:srgbClr>
                          </a:highlight>
                          <a:latin typeface="Times New Roman"/>
                        </a:rPr>
                        <a:t>the following tariffs</a:t>
                      </a:r>
                      <a:r>
                        <a:rPr lang="en-US" sz="1400" b="1" i="0" u="none" strike="noStrike" dirty="0">
                          <a:solidFill>
                            <a:srgbClr val="000000"/>
                          </a:solidFill>
                          <a:effectLst/>
                          <a:highlight>
                            <a:srgbClr val="000000">
                              <a:alpha val="0"/>
                            </a:srgbClr>
                          </a:highlight>
                          <a:latin typeface="Times New Roman"/>
                        </a:rPr>
                        <a:t> </a:t>
                      </a:r>
                      <a:r>
                        <a:rPr lang="en-US" sz="1400" b="0" i="0" u="none" strike="noStrike" dirty="0">
                          <a:solidFill>
                            <a:srgbClr val="000000"/>
                          </a:solidFill>
                          <a:effectLst/>
                          <a:highlight>
                            <a:srgbClr val="000000">
                              <a:alpha val="0"/>
                            </a:srgbClr>
                          </a:highlight>
                          <a:latin typeface="Times New Roman"/>
                        </a:rPr>
                        <a:t>shall be applied for </a:t>
                      </a:r>
                      <a:r>
                        <a:rPr lang="en-US" sz="1400" b="1" i="0" u="none" strike="noStrike" dirty="0">
                          <a:solidFill>
                            <a:srgbClr val="000000"/>
                          </a:solidFill>
                          <a:effectLst/>
                          <a:highlight>
                            <a:srgbClr val="000000">
                              <a:alpha val="0"/>
                            </a:srgbClr>
                          </a:highlight>
                          <a:latin typeface="Times New Roman"/>
                        </a:rPr>
                        <a:t>Consumers </a:t>
                      </a:r>
                      <a:r>
                        <a:rPr lang="en-US" sz="1400" b="0" i="0" u="none" strike="noStrike" dirty="0">
                          <a:solidFill>
                            <a:srgbClr val="000000"/>
                          </a:solidFill>
                          <a:effectLst/>
                          <a:highlight>
                            <a:srgbClr val="000000">
                              <a:alpha val="0"/>
                            </a:srgbClr>
                          </a:highlight>
                          <a:latin typeface="Times New Roman"/>
                        </a:rPr>
                        <a:t>in </a:t>
                      </a:r>
                      <a:r>
                        <a:rPr lang="en-US" sz="1400" b="1" i="0" u="none" strike="noStrike" dirty="0">
                          <a:solidFill>
                            <a:srgbClr val="000000"/>
                          </a:solidFill>
                          <a:effectLst/>
                          <a:highlight>
                            <a:srgbClr val="000000">
                              <a:alpha val="0"/>
                            </a:srgbClr>
                          </a:highlight>
                          <a:latin typeface="Times New Roman"/>
                        </a:rPr>
                        <a:t>Almaty area of the Almaty region </a:t>
                      </a:r>
                      <a:br>
                        <a:rPr lang="en-US" sz="1400" b="1" i="0" u="none" strike="noStrike" dirty="0">
                          <a:solidFill>
                            <a:srgbClr val="000000"/>
                          </a:solidFill>
                          <a:effectLst/>
                          <a:highlight>
                            <a:srgbClr val="000000">
                              <a:alpha val="0"/>
                            </a:srgbClr>
                          </a:highlight>
                          <a:latin typeface="Times New Roman"/>
                        </a:rPr>
                      </a:br>
                      <a:r>
                        <a:rPr lang="en-US" sz="1300" b="1" i="0" u="none" strike="noStrike" dirty="0">
                          <a:solidFill>
                            <a:srgbClr val="000000"/>
                          </a:solidFill>
                          <a:effectLst/>
                          <a:highlight>
                            <a:srgbClr val="000000">
                              <a:alpha val="0"/>
                            </a:srgbClr>
                          </a:highlight>
                          <a:latin typeface="Times New Roman"/>
                        </a:rPr>
                        <a:t>(Ili, </a:t>
                      </a:r>
                      <a:r>
                        <a:rPr lang="en-US" sz="1300" b="1" i="0" u="none" strike="noStrike" dirty="0" err="1">
                          <a:solidFill>
                            <a:srgbClr val="000000"/>
                          </a:solidFill>
                          <a:effectLst/>
                          <a:highlight>
                            <a:srgbClr val="000000">
                              <a:alpha val="0"/>
                            </a:srgbClr>
                          </a:highlight>
                          <a:latin typeface="Times New Roman"/>
                        </a:rPr>
                        <a:t>Talgar</a:t>
                      </a:r>
                      <a:r>
                        <a:rPr lang="en-US" sz="1300" b="1" i="0" u="none" strike="noStrike" dirty="0">
                          <a:solidFill>
                            <a:srgbClr val="000000"/>
                          </a:solidFill>
                          <a:effectLst/>
                          <a:highlight>
                            <a:srgbClr val="000000">
                              <a:alpha val="0"/>
                            </a:srgbClr>
                          </a:highlight>
                          <a:latin typeface="Times New Roman"/>
                        </a:rPr>
                        <a:t>, </a:t>
                      </a:r>
                      <a:r>
                        <a:rPr lang="en-US" sz="1300" b="1" i="0" u="none" strike="noStrike" dirty="0" err="1">
                          <a:solidFill>
                            <a:srgbClr val="000000"/>
                          </a:solidFill>
                          <a:effectLst/>
                          <a:highlight>
                            <a:srgbClr val="000000">
                              <a:alpha val="0"/>
                            </a:srgbClr>
                          </a:highlight>
                          <a:latin typeface="Times New Roman"/>
                        </a:rPr>
                        <a:t>Karasai</a:t>
                      </a:r>
                      <a:r>
                        <a:rPr lang="en-US" sz="1300" b="1" i="0" u="none" strike="noStrike" dirty="0">
                          <a:solidFill>
                            <a:srgbClr val="000000"/>
                          </a:solidFill>
                          <a:effectLst/>
                          <a:highlight>
                            <a:srgbClr val="000000">
                              <a:alpha val="0"/>
                            </a:srgbClr>
                          </a:highlight>
                          <a:latin typeface="Times New Roman"/>
                        </a:rPr>
                        <a:t>, </a:t>
                      </a:r>
                      <a:r>
                        <a:rPr lang="en-US" sz="1300" b="1" i="0" u="none" strike="noStrike" dirty="0" err="1">
                          <a:solidFill>
                            <a:srgbClr val="000000"/>
                          </a:solidFill>
                          <a:effectLst/>
                          <a:highlight>
                            <a:srgbClr val="000000">
                              <a:alpha val="0"/>
                            </a:srgbClr>
                          </a:highlight>
                          <a:latin typeface="Times New Roman"/>
                        </a:rPr>
                        <a:t>Enbekshikazakh</a:t>
                      </a:r>
                      <a:r>
                        <a:rPr lang="en-US" sz="1300" b="1" i="0" u="none" strike="noStrike" dirty="0">
                          <a:solidFill>
                            <a:srgbClr val="000000"/>
                          </a:solidFill>
                          <a:effectLst/>
                          <a:highlight>
                            <a:srgbClr val="000000">
                              <a:alpha val="0"/>
                            </a:srgbClr>
                          </a:highlight>
                          <a:latin typeface="Times New Roman"/>
                        </a:rPr>
                        <a:t>, </a:t>
                      </a:r>
                      <a:r>
                        <a:rPr lang="en-US" sz="1300" b="1" i="0" u="none" strike="noStrike" dirty="0" err="1">
                          <a:solidFill>
                            <a:srgbClr val="000000"/>
                          </a:solidFill>
                          <a:effectLst/>
                          <a:highlight>
                            <a:srgbClr val="000000">
                              <a:alpha val="0"/>
                            </a:srgbClr>
                          </a:highlight>
                          <a:latin typeface="Times New Roman"/>
                        </a:rPr>
                        <a:t>Zhambyl</a:t>
                      </a:r>
                      <a:r>
                        <a:rPr lang="en-US" sz="1300" b="1" i="0" u="none" strike="noStrike" dirty="0">
                          <a:solidFill>
                            <a:srgbClr val="000000"/>
                          </a:solidFill>
                          <a:effectLst/>
                          <a:highlight>
                            <a:srgbClr val="000000">
                              <a:alpha val="0"/>
                            </a:srgbClr>
                          </a:highlight>
                          <a:latin typeface="Times New Roman"/>
                        </a:rPr>
                        <a:t>, </a:t>
                      </a:r>
                      <a:r>
                        <a:rPr lang="en-US" sz="1300" b="1" i="0" u="none" strike="noStrike" dirty="0" err="1">
                          <a:solidFill>
                            <a:srgbClr val="000000"/>
                          </a:solidFill>
                          <a:effectLst/>
                          <a:highlight>
                            <a:srgbClr val="000000">
                              <a:alpha val="0"/>
                            </a:srgbClr>
                          </a:highlight>
                          <a:latin typeface="Times New Roman"/>
                        </a:rPr>
                        <a:t>Raiymbek</a:t>
                      </a:r>
                      <a:r>
                        <a:rPr lang="en-US" sz="1300" b="1" i="0" u="none" strike="noStrike" dirty="0">
                          <a:solidFill>
                            <a:srgbClr val="000000"/>
                          </a:solidFill>
                          <a:effectLst/>
                          <a:highlight>
                            <a:srgbClr val="000000">
                              <a:alpha val="0"/>
                            </a:srgbClr>
                          </a:highlight>
                          <a:latin typeface="Times New Roman"/>
                        </a:rPr>
                        <a:t>, Uyghur, Balkhash and </a:t>
                      </a:r>
                      <a:r>
                        <a:rPr lang="en-US" sz="1300" b="1" i="0" u="none" strike="noStrike" dirty="0" err="1">
                          <a:solidFill>
                            <a:srgbClr val="000000"/>
                          </a:solidFill>
                          <a:effectLst/>
                          <a:highlight>
                            <a:srgbClr val="000000">
                              <a:alpha val="0"/>
                            </a:srgbClr>
                          </a:highlight>
                          <a:latin typeface="Times New Roman"/>
                        </a:rPr>
                        <a:t>Kapshagai</a:t>
                      </a:r>
                      <a:r>
                        <a:rPr lang="en-US" sz="1300" b="1" i="0" u="none" strike="noStrike" dirty="0">
                          <a:solidFill>
                            <a:srgbClr val="000000"/>
                          </a:solidFill>
                          <a:effectLst/>
                          <a:highlight>
                            <a:srgbClr val="000000">
                              <a:alpha val="0"/>
                            </a:srgbClr>
                          </a:highlight>
                          <a:latin typeface="Times New Roman"/>
                        </a:rPr>
                        <a:t>) </a:t>
                      </a:r>
                      <a:r>
                        <a:rPr lang="en-US" sz="1400" b="0" i="0" u="none" strike="noStrike" dirty="0">
                          <a:solidFill>
                            <a:srgbClr val="000000"/>
                          </a:solidFill>
                          <a:effectLst/>
                          <a:highlight>
                            <a:srgbClr val="000000">
                              <a:alpha val="0"/>
                            </a:srgbClr>
                          </a:highlight>
                          <a:latin typeface="Times New Roman"/>
                        </a:rPr>
                        <a:t>since September 01, 202</a:t>
                      </a:r>
                      <a:r>
                        <a:rPr lang="ru-RU" sz="1400" b="0" i="0" u="none" strike="noStrike">
                          <a:solidFill>
                            <a:srgbClr val="000000"/>
                          </a:solidFill>
                          <a:effectLst/>
                          <a:highlight>
                            <a:srgbClr val="000000">
                              <a:alpha val="0"/>
                            </a:srgbClr>
                          </a:highlight>
                          <a:latin typeface="Times New Roman"/>
                        </a:rPr>
                        <a:t>1</a:t>
                      </a:r>
                      <a:r>
                        <a:rPr lang="en-US" sz="1400" b="1" i="0" u="none" strike="noStrike">
                          <a:solidFill>
                            <a:srgbClr val="000000"/>
                          </a:solidFill>
                          <a:effectLst/>
                          <a:highlight>
                            <a:srgbClr val="000000">
                              <a:alpha val="0"/>
                            </a:srgbClr>
                          </a:highlight>
                          <a:latin typeface="Times New Roman"/>
                        </a:rPr>
                        <a:t>:</a:t>
                      </a:r>
                      <a:endParaRPr lang="en-US" sz="1400" b="1" i="0" u="none" strike="noStrike" dirty="0">
                        <a:solidFill>
                          <a:srgbClr val="000000"/>
                        </a:solidFill>
                        <a:effectLst/>
                        <a:highlight>
                          <a:srgbClr val="000000">
                            <a:alpha val="0"/>
                          </a:srgbClr>
                        </a:highlight>
                        <a:latin typeface="Times New Roman"/>
                      </a:endParaRPr>
                    </a:p>
                    <a:p>
                      <a:pPr algn="ctr" rtl="0" fontAlgn="ctr"/>
                      <a:endParaRPr lang="en-US" sz="400" b="1" i="0" u="none" strike="noStrike" dirty="0">
                        <a:solidFill>
                          <a:srgbClr val="000000"/>
                        </a:solidFill>
                        <a:effectLst/>
                        <a:highlight>
                          <a:srgbClr val="000000">
                            <a:alpha val="0"/>
                          </a:srgbClr>
                        </a:highlight>
                        <a:latin typeface="Times New Roman"/>
                      </a:endParaRPr>
                    </a:p>
                  </a:txBody>
                  <a:tcPr marL="4471" marR="4471" marT="4471" marB="0" anchor="ctr">
                    <a:lnL cap="flat" cmpd="sng" algn="ctr">
                      <a:noFill/>
                      <a:prstDash val="solid"/>
                      <a:round/>
                      <a:headEnd type="none" w="med" len="med"/>
                      <a:tailEnd type="none" w="med" len="med"/>
                    </a:lnL>
                    <a:lnR cap="flat" cmpd="sng" algn="ctr">
                      <a:noFill/>
                      <a:prstDash val="solid"/>
                      <a:round/>
                      <a:headEnd type="none" w="med" len="med"/>
                      <a:tailEnd type="none" w="med" len="med"/>
                    </a:lnR>
                    <a:lnT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tc hMerge="1">
                  <a:txBody>
                    <a:bodyPr/>
                    <a:lstStyle/>
                    <a:p>
                      <a:endParaRPr lang="ru-RU">
                        <a:effectLst/>
                      </a:endParaRPr>
                    </a:p>
                  </a:txBody>
                  <a:tcPr/>
                </a:tc>
                <a:extLst>
                  <a:ext uri="{0D108BD9-81ED-4DB2-BD59-A6C34878D82A}">
                    <a16:rowId xmlns:a16="http://schemas.microsoft.com/office/drawing/2014/main" val="10000"/>
                  </a:ext>
                </a:extLst>
              </a:tr>
              <a:tr h="279584">
                <a:tc rowSpan="2" gridSpan="2">
                  <a:txBody>
                    <a:bodyPr/>
                    <a:lstStyle/>
                    <a:p>
                      <a:pPr algn="ctr" rtl="0" fontAlgn="ctr"/>
                      <a:r>
                        <a:rPr lang="en-US" sz="800" b="1" i="0" u="none" strike="noStrike">
                          <a:solidFill>
                            <a:srgbClr val="000000"/>
                          </a:solidFill>
                          <a:effectLst/>
                          <a:highlight>
                            <a:srgbClr val="000000">
                              <a:alpha val="0"/>
                            </a:srgbClr>
                          </a:highlight>
                          <a:latin typeface="Times New Roman"/>
                        </a:rPr>
                        <a:t>Tariffication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hMerge="1">
                  <a:txBody>
                    <a:bodyPr/>
                    <a:lstStyle/>
                    <a:p>
                      <a:endParaRPr lang="ru-RU">
                        <a:effectLst/>
                      </a:endParaRPr>
                    </a:p>
                  </a:txBody>
                  <a:tcPr/>
                </a:tc>
                <a:tc rowSpan="2">
                  <a:txBody>
                    <a:bodyPr/>
                    <a:lstStyle/>
                    <a:p>
                      <a:pPr algn="ctr" rtl="0" fontAlgn="ctr"/>
                      <a:r>
                        <a:rPr lang="en-US" sz="800" b="1" i="0" u="none" strike="noStrike">
                          <a:solidFill>
                            <a:srgbClr val="000000"/>
                          </a:solidFill>
                          <a:effectLst/>
                          <a:highlight>
                            <a:srgbClr val="000000">
                              <a:alpha val="0"/>
                            </a:srgbClr>
                          </a:highlight>
                          <a:latin typeface="Times New Roman"/>
                        </a:rPr>
                        <a:t>Criteria</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2">
                  <a:txBody>
                    <a:bodyPr/>
                    <a:lstStyle/>
                    <a:p>
                      <a:pPr algn="ctr" rtl="0" fontAlgn="ctr"/>
                      <a:r>
                        <a:rPr lang="en-US" sz="800" b="1" i="0" u="none" strike="noStrike">
                          <a:solidFill>
                            <a:srgbClr val="000000"/>
                          </a:solidFill>
                          <a:effectLst/>
                          <a:highlight>
                            <a:srgbClr val="000000">
                              <a:alpha val="0"/>
                            </a:srgbClr>
                          </a:highlight>
                          <a:latin typeface="Times New Roman"/>
                        </a:rPr>
                        <a:t>Consumption rate, </a:t>
                      </a:r>
                      <a:br>
                        <a:rPr lang="en-US" sz="800" b="1" i="0" u="none" strike="noStrike">
                          <a:solidFill>
                            <a:srgbClr val="000000"/>
                          </a:solidFill>
                          <a:effectLst/>
                          <a:highlight>
                            <a:srgbClr val="000000">
                              <a:alpha val="0"/>
                            </a:srgbClr>
                          </a:highlight>
                          <a:latin typeface="Times New Roman"/>
                        </a:rPr>
                      </a:br>
                      <a:r>
                        <a:rPr lang="en-US" sz="800" b="1" i="0" u="none" strike="noStrike">
                          <a:solidFill>
                            <a:srgbClr val="000000"/>
                          </a:solidFill>
                          <a:effectLst/>
                          <a:highlight>
                            <a:srgbClr val="000000">
                              <a:alpha val="0"/>
                            </a:srgbClr>
                          </a:highlight>
                          <a:latin typeface="Times New Roman"/>
                        </a:rPr>
                        <a:t>kWh per 1 resident</a:t>
                      </a:r>
                    </a:p>
                    <a:p>
                      <a:pPr algn="ctr" fontAlgn="ctr"/>
                      <a:r>
                        <a:rPr lang="ru-RU" sz="800" b="1" i="0" u="none" strike="noStrike">
                          <a:solidFill>
                            <a:srgbClr val="000000"/>
                          </a:solidFill>
                          <a:effectLst/>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2">
                  <a:txBody>
                    <a:bodyPr/>
                    <a:lstStyle/>
                    <a:p>
                      <a:pPr algn="ctr" rtl="0" fontAlgn="ctr"/>
                      <a:r>
                        <a:rPr lang="en-US" sz="800" b="1" i="0" u="none" strike="noStrike" dirty="0">
                          <a:solidFill>
                            <a:srgbClr val="000000"/>
                          </a:solidFill>
                          <a:effectLst/>
                          <a:highlight>
                            <a:srgbClr val="000000">
                              <a:alpha val="0"/>
                            </a:srgbClr>
                          </a:highlight>
                          <a:latin typeface="Times New Roman"/>
                        </a:rPr>
                        <a:t>Tariff per 1 kWh</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effectLst/>
                      </a:endParaRPr>
                    </a:p>
                  </a:txBody>
                  <a:tcPr/>
                </a:tc>
                <a:extLst>
                  <a:ext uri="{0D108BD9-81ED-4DB2-BD59-A6C34878D82A}">
                    <a16:rowId xmlns:a16="http://schemas.microsoft.com/office/drawing/2014/main" val="10001"/>
                  </a:ext>
                </a:extLst>
              </a:tr>
              <a:tr h="142309">
                <a:tc gridSpan="2" vMerge="1">
                  <a:txBody>
                    <a:bodyPr/>
                    <a:lstStyle/>
                    <a:p>
                      <a:endParaRPr lang="ru-RU">
                        <a:effectLst/>
                      </a:endParaRPr>
                    </a:p>
                  </a:txBody>
                  <a:tcPr/>
                </a:tc>
                <a:tc hMerge="1" vMerge="1">
                  <a:txBody>
                    <a:bodyPr/>
                    <a:lstStyle/>
                    <a:p>
                      <a:endParaRPr lang="ru-RU">
                        <a:effectLst/>
                      </a:endParaRPr>
                    </a:p>
                  </a:txBody>
                  <a:tcPr/>
                </a:tc>
                <a:tc vMerge="1">
                  <a:txBody>
                    <a:bodyPr/>
                    <a:lstStyle/>
                    <a:p>
                      <a:endParaRPr lang="ru-RU">
                        <a:effectLst/>
                      </a:endParaRPr>
                    </a:p>
                  </a:txBody>
                  <a:tcPr/>
                </a:tc>
                <a:tc vMerge="1">
                  <a:txBody>
                    <a:bodyPr/>
                    <a:lstStyle/>
                    <a:p>
                      <a:pPr algn="ctr" fontAlgn="ctr"/>
                      <a:endParaRPr lang="ru-RU" sz="800" b="1" i="0" u="none" strike="noStrike">
                        <a:solidFill>
                          <a:srgbClr val="000000"/>
                        </a:solidFill>
                        <a:effectLst/>
                        <a:latin typeface="Times New Roman"/>
                      </a:endParaRPr>
                    </a:p>
                  </a:txBody>
                  <a:tcPr/>
                </a:tc>
                <a:tc>
                  <a:txBody>
                    <a:bodyPr/>
                    <a:lstStyle/>
                    <a:p>
                      <a:pPr algn="ctr" rtl="0" fontAlgn="ctr"/>
                      <a:r>
                        <a:rPr lang="en-US" sz="800" b="1" i="0" u="none" strike="noStrike">
                          <a:solidFill>
                            <a:srgbClr val="000000"/>
                          </a:solidFill>
                          <a:effectLst/>
                          <a:highlight>
                            <a:srgbClr val="000000">
                              <a:alpha val="0"/>
                            </a:srgbClr>
                          </a:highlight>
                          <a:latin typeface="Times New Roman"/>
                        </a:rPr>
                        <a:t>with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800" b="0" i="0" u="none" strike="noStrike">
                          <a:solidFill>
                            <a:srgbClr val="000000"/>
                          </a:solidFill>
                          <a:effectLst/>
                          <a:highlight>
                            <a:srgbClr val="000000">
                              <a:alpha val="0"/>
                            </a:srgbClr>
                          </a:highlight>
                          <a:latin typeface="Times New Roman"/>
                        </a:rPr>
                        <a:t>without VAT</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2"/>
                  </a:ext>
                </a:extLst>
              </a:tr>
              <a:tr h="321121">
                <a:tc rowSpan="3">
                  <a:txBody>
                    <a:bodyPr/>
                    <a:lstStyle/>
                    <a:p>
                      <a:pPr algn="ctr" fontAlgn="ctr"/>
                      <a:r>
                        <a:rPr lang="ru-RU" sz="900" b="1" i="0" u="none" strike="noStrike" dirty="0">
                          <a:solidFill>
                            <a:srgbClr val="FF0000"/>
                          </a:solidFill>
                          <a:latin typeface="Times New Roman"/>
                        </a:rPr>
                        <a:t>Тарифы, дифференцированные </a:t>
                      </a:r>
                      <a:r>
                        <a:rPr lang="ru-RU" sz="900" b="1" i="0" u="sng" strike="noStrike" dirty="0">
                          <a:solidFill>
                            <a:srgbClr val="FF0000"/>
                          </a:solidFill>
                          <a:latin typeface="Times New Roman"/>
                        </a:rPr>
                        <a:t>по группам потребителей</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ru-RU" sz="800" b="1" i="0" u="none" strike="noStrike" kern="1200" baseline="0" dirty="0">
                          <a:solidFill>
                            <a:srgbClr val="FF0000"/>
                          </a:solidFill>
                          <a:latin typeface="Times New Roman"/>
                          <a:ea typeface="+mn-ea"/>
                          <a:cs typeface="+mn-cs"/>
                        </a:rPr>
                        <a:t>   </a:t>
                      </a:r>
                      <a:r>
                        <a:rPr lang="en-US" sz="800" b="1" i="0" u="none" strike="noStrike" kern="1200" baseline="0" dirty="0">
                          <a:solidFill>
                            <a:srgbClr val="FF0000"/>
                          </a:solidFill>
                          <a:latin typeface="Times New Roman"/>
                          <a:ea typeface="+mn-ea"/>
                          <a:cs typeface="+mn-cs"/>
                        </a:rPr>
                        <a:t>I </a:t>
                      </a:r>
                      <a:r>
                        <a:rPr lang="ru-RU" sz="800" b="1" i="0" u="none" strike="noStrike" kern="1200" baseline="0" dirty="0">
                          <a:solidFill>
                            <a:srgbClr val="FF0000"/>
                          </a:solidFill>
                          <a:latin typeface="Times New Roman"/>
                          <a:ea typeface="+mn-ea"/>
                          <a:cs typeface="+mn-cs"/>
                        </a:rPr>
                        <a:t>группа -  Б</a:t>
                      </a:r>
                      <a:r>
                        <a:rPr lang="ru-RU" sz="800" b="1" i="0" u="none" strike="noStrike" kern="1200" dirty="0">
                          <a:solidFill>
                            <a:srgbClr val="FF0000"/>
                          </a:solidFill>
                          <a:latin typeface="Times New Roman"/>
                          <a:ea typeface="+mn-ea"/>
                          <a:cs typeface="+mn-cs"/>
                        </a:rPr>
                        <a:t>ытовые потребители</a:t>
                      </a:r>
                      <a:r>
                        <a:rPr lang="ru-RU" sz="800" b="1" i="0" u="none" strike="noStrike" kern="1200" baseline="0" dirty="0">
                          <a:solidFill>
                            <a:srgbClr val="FF0000"/>
                          </a:solidFill>
                          <a:latin typeface="Times New Roman"/>
                          <a:ea typeface="+mn-ea"/>
                          <a:cs typeface="+mn-cs"/>
                        </a:rPr>
                        <a:t> </a:t>
                      </a:r>
                      <a:r>
                        <a:rPr lang="ru-RU" sz="800" b="0" i="0" u="none" strike="noStrike" dirty="0">
                          <a:solidFill>
                            <a:srgbClr val="FF0000"/>
                          </a:solidFill>
                          <a:latin typeface="Times New Roman"/>
                        </a:rPr>
                        <a:t>(физические лица, использующие электрическую энергию для собственных нужд, не связанных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dirty="0">
                          <a:solidFill>
                            <a:srgbClr val="FF0000"/>
                          </a:solidFill>
                          <a:latin typeface="Times New Roman"/>
                        </a:rPr>
                        <a:t>                       с производством (продажей) товаров, работ и предоставлением услуг), и </a:t>
                      </a:r>
                      <a:r>
                        <a:rPr lang="ru-RU" sz="800" b="0" i="0" u="none" strike="noStrike" kern="1200" dirty="0">
                          <a:solidFill>
                            <a:srgbClr val="FF0000"/>
                          </a:solidFill>
                          <a:latin typeface="Times New Roman"/>
                          <a:ea typeface="+mn-ea"/>
                          <a:cs typeface="+mn-cs"/>
                        </a:rPr>
                        <a:t>не применяющих дифференциацию тарифа </a:t>
                      </a:r>
                    </a:p>
                    <a:p>
                      <a:pPr marL="0" marR="0" lvl="0" indent="0" algn="l" defTabSz="914400" rtl="0" eaLnBrk="1" fontAlgn="ctr" latinLnBrk="0" hangingPunct="1">
                        <a:lnSpc>
                          <a:spcPct val="100000"/>
                        </a:lnSpc>
                        <a:spcBef>
                          <a:spcPts val="0"/>
                        </a:spcBef>
                        <a:spcAft>
                          <a:spcPts val="0"/>
                        </a:spcAft>
                        <a:buClrTx/>
                        <a:buSzTx/>
                        <a:buFontTx/>
                        <a:buNone/>
                        <a:tabLst/>
                        <a:defRPr/>
                      </a:pPr>
                      <a:r>
                        <a:rPr lang="ru-RU" sz="800" b="0" i="0" u="none" strike="noStrike" kern="1200" dirty="0">
                          <a:solidFill>
                            <a:srgbClr val="FF0000"/>
                          </a:solidFill>
                          <a:latin typeface="Times New Roman"/>
                          <a:ea typeface="+mn-ea"/>
                          <a:cs typeface="+mn-cs"/>
                        </a:rPr>
                        <a:t>                       в зависимости от объема потребления на каждого постоянно проживающего в квартире/ доме</a:t>
                      </a:r>
                      <a:endParaRPr lang="ru-RU" sz="800" b="1" i="0" u="none" strike="noStrike" kern="1200" dirty="0">
                        <a:solidFill>
                          <a:srgbClr val="FF0000"/>
                        </a:solidFill>
                        <a:latin typeface="Times New Roman"/>
                        <a:ea typeface="+mn-ea"/>
                        <a:cs typeface="+mn-cs"/>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19,17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17,12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3"/>
                  </a:ext>
                </a:extLst>
              </a:tr>
              <a:tr h="282943">
                <a:tc vMerge="1">
                  <a:txBody>
                    <a:bodyPr/>
                    <a:lstStyle/>
                    <a:p>
                      <a:endParaRPr lang="ru-RU"/>
                    </a:p>
                  </a:txBody>
                  <a:tcPr/>
                </a:tc>
                <a:tc gridSpan="3">
                  <a:txBody>
                    <a:bodyPr/>
                    <a:lstStyle/>
                    <a:p>
                      <a:pPr algn="l" fontAlgn="ctr"/>
                      <a:r>
                        <a:rPr lang="ru-RU" sz="800" b="1" i="0" u="none" strike="noStrike" dirty="0">
                          <a:solidFill>
                            <a:srgbClr val="FF0000"/>
                          </a:solidFill>
                          <a:latin typeface="Times New Roman"/>
                        </a:rPr>
                        <a:t>   </a:t>
                      </a:r>
                      <a:r>
                        <a:rPr lang="en-US" sz="800" b="1" i="0" u="none" strike="noStrike" kern="1200" baseline="0" dirty="0">
                          <a:solidFill>
                            <a:srgbClr val="FF0000"/>
                          </a:solidFill>
                          <a:latin typeface="Times New Roman"/>
                          <a:ea typeface="+mn-ea"/>
                          <a:cs typeface="+mn-cs"/>
                        </a:rPr>
                        <a:t>II </a:t>
                      </a:r>
                      <a:r>
                        <a:rPr lang="ru-RU" sz="800" b="1" i="0" u="none" strike="noStrike" kern="1200" baseline="0" dirty="0">
                          <a:solidFill>
                            <a:srgbClr val="FF0000"/>
                          </a:solidFill>
                          <a:latin typeface="Times New Roman"/>
                          <a:ea typeface="+mn-ea"/>
                          <a:cs typeface="+mn-cs"/>
                        </a:rPr>
                        <a:t>группа - </a:t>
                      </a:r>
                      <a:r>
                        <a:rPr lang="ru-RU" sz="800" b="1" i="0" u="none" strike="noStrike" dirty="0">
                          <a:solidFill>
                            <a:srgbClr val="FF0000"/>
                          </a:solidFill>
                          <a:latin typeface="Times New Roman"/>
                        </a:rPr>
                        <a:t> Потребители, использующие электрическую энергию не для бытовых нужд</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20,69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18,47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4"/>
                  </a:ext>
                </a:extLst>
              </a:tr>
              <a:tr h="279584">
                <a:tc vMerge="1">
                  <a:txBody>
                    <a:bodyPr/>
                    <a:lstStyle/>
                    <a:p>
                      <a:endParaRPr lang="ru-RU"/>
                    </a:p>
                  </a:txBody>
                  <a:tcPr/>
                </a:tc>
                <a:tc gridSpan="3">
                  <a:txBody>
                    <a:bodyPr/>
                    <a:lstStyle/>
                    <a:p>
                      <a:pPr algn="l" fontAlgn="ctr"/>
                      <a:r>
                        <a:rPr lang="ru-RU" sz="800" b="1" i="0" u="none" strike="noStrike" kern="1200" baseline="0" dirty="0">
                          <a:solidFill>
                            <a:srgbClr val="FF0000"/>
                          </a:solidFill>
                          <a:latin typeface="Times New Roman"/>
                          <a:ea typeface="+mn-ea"/>
                          <a:cs typeface="+mn-cs"/>
                        </a:rPr>
                        <a:t>   </a:t>
                      </a:r>
                      <a:r>
                        <a:rPr lang="en-US" sz="800" b="1" i="0" u="none" strike="noStrike" kern="1200" baseline="0" dirty="0">
                          <a:solidFill>
                            <a:srgbClr val="FF0000"/>
                          </a:solidFill>
                          <a:latin typeface="Times New Roman"/>
                          <a:ea typeface="+mn-ea"/>
                          <a:cs typeface="+mn-cs"/>
                        </a:rPr>
                        <a:t>III </a:t>
                      </a:r>
                      <a:r>
                        <a:rPr lang="ru-RU" sz="800" b="1" i="0" u="none" strike="noStrike" kern="1200" baseline="0" dirty="0">
                          <a:solidFill>
                            <a:srgbClr val="FF0000"/>
                          </a:solidFill>
                          <a:latin typeface="Times New Roman"/>
                          <a:ea typeface="+mn-ea"/>
                          <a:cs typeface="+mn-cs"/>
                        </a:rPr>
                        <a:t>группа -</a:t>
                      </a:r>
                      <a:r>
                        <a:rPr lang="ru-RU" sz="800" b="1" i="0" u="none" strike="noStrike" baseline="0" dirty="0">
                          <a:solidFill>
                            <a:srgbClr val="FF0000"/>
                          </a:solidFill>
                          <a:latin typeface="Times New Roman"/>
                        </a:rPr>
                        <a:t>  </a:t>
                      </a:r>
                      <a:r>
                        <a:rPr lang="ru-RU" sz="800" b="1" i="0" u="none" strike="noStrike" dirty="0">
                          <a:solidFill>
                            <a:srgbClr val="FF0000"/>
                          </a:solidFill>
                          <a:latin typeface="Times New Roman"/>
                        </a:rPr>
                        <a:t>Юридические лица, финансируемые из государственного бюджета</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hMerge="1">
                  <a:txBody>
                    <a:bodyPr/>
                    <a:lstStyle/>
                    <a:p>
                      <a:endParaRPr lang="ru-RU"/>
                    </a:p>
                  </a:txBody>
                  <a:tcPr/>
                </a:tc>
                <a:tc hMerge="1">
                  <a:txBody>
                    <a:bodyPr/>
                    <a:lstStyle/>
                    <a:p>
                      <a:endParaRPr lang="ru-RU"/>
                    </a:p>
                  </a:txBody>
                  <a:tcPr/>
                </a:tc>
                <a:tc>
                  <a:txBody>
                    <a:bodyPr/>
                    <a:lstStyle/>
                    <a:p>
                      <a:pPr algn="ctr" fontAlgn="ctr"/>
                      <a:r>
                        <a:rPr lang="ru-RU" sz="1050" b="1" i="0" u="none" strike="noStrike" dirty="0">
                          <a:solidFill>
                            <a:srgbClr val="FF0000"/>
                          </a:solidFill>
                          <a:latin typeface="Times New Roman"/>
                        </a:rPr>
                        <a:t> 29,04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FF0000"/>
                          </a:solidFill>
                          <a:latin typeface="Times New Roman"/>
                        </a:rPr>
                        <a:t>  25,93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5"/>
                  </a:ext>
                </a:extLst>
              </a:tr>
            </a:tbl>
          </a:graphicData>
        </a:graphic>
      </p:graphicFrame>
      <p:pic>
        <p:nvPicPr>
          <p:cNvPr id="1026" name="Picture 2" descr="\\172.101.2.10\pr\Логотипы\AlmatyPowerSale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237" y="257020"/>
            <a:ext cx="1312172" cy="3576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Таблица 2"/>
          <p:cNvGraphicFramePr>
            <a:graphicFrameLocks noGrp="1"/>
          </p:cNvGraphicFramePr>
          <p:nvPr>
            <p:extLst>
              <p:ext uri="{D42A27DB-BD31-4B8C-83A1-F6EECF244321}">
                <p14:modId xmlns:p14="http://schemas.microsoft.com/office/powerpoint/2010/main" val="1887599496"/>
              </p:ext>
            </p:extLst>
          </p:nvPr>
        </p:nvGraphicFramePr>
        <p:xfrm>
          <a:off x="179512" y="3169791"/>
          <a:ext cx="8856984" cy="3643585"/>
        </p:xfrm>
        <a:graphic>
          <a:graphicData uri="http://schemas.openxmlformats.org/drawingml/2006/table">
            <a:tbl>
              <a:tblPr>
                <a:effectLst/>
              </a:tblPr>
              <a:tblGrid>
                <a:gridCol w="1224136">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864096">
                  <a:extLst>
                    <a:ext uri="{9D8B030D-6E8A-4147-A177-3AD203B41FA5}">
                      <a16:colId xmlns:a16="http://schemas.microsoft.com/office/drawing/2014/main" val="20005"/>
                    </a:ext>
                  </a:extLst>
                </a:gridCol>
                <a:gridCol w="792088">
                  <a:extLst>
                    <a:ext uri="{9D8B030D-6E8A-4147-A177-3AD203B41FA5}">
                      <a16:colId xmlns:a16="http://schemas.microsoft.com/office/drawing/2014/main" val="20006"/>
                    </a:ext>
                  </a:extLst>
                </a:gridCol>
              </a:tblGrid>
              <a:tr h="240752">
                <a:tc rowSpan="1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900" b="1" i="0" u="none" strike="noStrike" dirty="0">
                          <a:solidFill>
                            <a:srgbClr val="FF0000"/>
                          </a:solidFill>
                          <a:latin typeface="Times New Roman"/>
                        </a:rPr>
                        <a:t>Тарифы </a:t>
                      </a:r>
                      <a:br>
                        <a:rPr lang="ru-RU" sz="900" b="1" i="0" u="none" strike="noStrike" dirty="0">
                          <a:solidFill>
                            <a:srgbClr val="FF0000"/>
                          </a:solidFill>
                          <a:latin typeface="Times New Roman"/>
                        </a:rPr>
                      </a:br>
                      <a:r>
                        <a:rPr lang="ru-RU" sz="900" b="1" i="0" u="none" strike="noStrike" dirty="0">
                          <a:solidFill>
                            <a:srgbClr val="FF0000"/>
                          </a:solidFill>
                          <a:latin typeface="Times New Roman"/>
                        </a:rPr>
                        <a:t>для </a:t>
                      </a:r>
                      <a:r>
                        <a:rPr lang="en-US" sz="900" b="1" i="0" u="none" strike="noStrike" dirty="0">
                          <a:solidFill>
                            <a:srgbClr val="FF0000"/>
                          </a:solidFill>
                          <a:latin typeface="Times New Roman"/>
                        </a:rPr>
                        <a:t>I</a:t>
                      </a:r>
                      <a:r>
                        <a:rPr lang="ru-RU" sz="900" b="1" i="0" u="none" strike="noStrike" baseline="0" dirty="0">
                          <a:solidFill>
                            <a:srgbClr val="FF0000"/>
                          </a:solidFill>
                          <a:latin typeface="Times New Roman"/>
                        </a:rPr>
                        <a:t> группы</a:t>
                      </a:r>
                      <a:r>
                        <a:rPr lang="ru-RU" sz="900" b="1" i="0" u="none" strike="noStrike" dirty="0">
                          <a:solidFill>
                            <a:srgbClr val="FF0000"/>
                          </a:solidFill>
                          <a:latin typeface="Times New Roman"/>
                        </a:rPr>
                        <a:t>,</a:t>
                      </a:r>
                      <a:r>
                        <a:rPr lang="ru-RU" sz="900" b="1" i="0" u="none" strike="noStrike" baseline="0" dirty="0">
                          <a:solidFill>
                            <a:srgbClr val="FF0000"/>
                          </a:solidFill>
                          <a:latin typeface="Times New Roman"/>
                        </a:rPr>
                        <a:t> </a:t>
                      </a:r>
                      <a:r>
                        <a:rPr lang="ru-RU" sz="900" b="1" i="0" u="none" strike="noStrike" dirty="0">
                          <a:solidFill>
                            <a:srgbClr val="FF0000"/>
                          </a:solidFill>
                          <a:latin typeface="Times New Roman"/>
                        </a:rPr>
                        <a:t>дифференцированные </a:t>
                      </a:r>
                      <a:r>
                        <a:rPr lang="ru-RU" sz="900" b="1" i="0" u="sng" strike="noStrike" dirty="0">
                          <a:solidFill>
                            <a:srgbClr val="FF0000"/>
                          </a:solidFill>
                          <a:latin typeface="Times New Roman"/>
                        </a:rPr>
                        <a:t>в зависимости </a:t>
                      </a:r>
                    </a:p>
                    <a:p>
                      <a:pPr algn="ctr" fontAlgn="ctr"/>
                      <a:r>
                        <a:rPr lang="ru-RU" sz="900" b="1" i="0" u="sng" strike="noStrike" dirty="0">
                          <a:solidFill>
                            <a:srgbClr val="FF0000"/>
                          </a:solidFill>
                          <a:latin typeface="Times New Roman"/>
                        </a:rPr>
                        <a:t>от объемов потребления</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6">
                  <a:txBody>
                    <a:bodyPr/>
                    <a:lstStyle/>
                    <a:p>
                      <a:pPr algn="ctr" rtl="0" fontAlgn="ctr"/>
                      <a:r>
                        <a:rPr lang="en-US" sz="800" b="1" i="0" u="none" strike="noStrike" dirty="0">
                          <a:solidFill>
                            <a:srgbClr val="000000"/>
                          </a:solidFill>
                          <a:effectLst/>
                          <a:highlight>
                            <a:srgbClr val="000000">
                              <a:alpha val="0"/>
                            </a:srgbClr>
                          </a:highlight>
                          <a:latin typeface="Times New Roman"/>
                        </a:rPr>
                        <a:t>Domestic consumers </a:t>
                      </a:r>
                      <a:br>
                        <a:rPr lang="en-US" sz="800" b="1" i="0" u="none" strike="noStrike" dirty="0">
                          <a:solidFill>
                            <a:srgbClr val="000000"/>
                          </a:solidFill>
                          <a:effectLst/>
                          <a:highlight>
                            <a:srgbClr val="000000">
                              <a:alpha val="0"/>
                            </a:srgbClr>
                          </a:highlight>
                          <a:latin typeface="Times New Roman"/>
                        </a:rPr>
                      </a:br>
                      <a:r>
                        <a:rPr lang="en-US" sz="800" b="0" i="0" u="none" strike="noStrike" dirty="0">
                          <a:solidFill>
                            <a:srgbClr val="000000"/>
                          </a:solidFill>
                          <a:effectLst/>
                          <a:highlight>
                            <a:srgbClr val="000000">
                              <a:alpha val="0"/>
                            </a:srgbClr>
                          </a:highlight>
                          <a:latin typeface="Times New Roman"/>
                        </a:rPr>
                        <a:t>(individuals using the electrical power for their own needs not related to the production (sale) of goods, works and services)</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dirty="0">
                          <a:solidFill>
                            <a:srgbClr val="000000"/>
                          </a:solidFill>
                          <a:effectLst/>
                          <a:highlight>
                            <a:srgbClr val="000000">
                              <a:alpha val="0"/>
                            </a:srgbClr>
                          </a:highlight>
                          <a:latin typeface="Times New Roman"/>
                        </a:rPr>
                        <a:t>Consumers not using electric stoves</a:t>
                      </a:r>
                      <a:br>
                        <a:rPr lang="en-US" sz="800" b="0" i="0" u="none" strike="noStrike" dirty="0">
                          <a:solidFill>
                            <a:srgbClr val="000000"/>
                          </a:solidFill>
                          <a:effectLst/>
                          <a:highlight>
                            <a:srgbClr val="000000">
                              <a:alpha val="0"/>
                            </a:srgbClr>
                          </a:highlight>
                          <a:latin typeface="Times New Roman"/>
                        </a:rPr>
                      </a:br>
                      <a:endParaRPr lang="en-US" sz="800" b="0" i="0" u="none" strike="noStrike" dirty="0">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0"/>
                  </a:ext>
                </a:extLst>
              </a:tr>
              <a:tr h="21602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70</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 up to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1"/>
                  </a:ext>
                </a:extLst>
              </a:tr>
              <a:tr h="262161">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2"/>
                  </a:ext>
                </a:extLst>
              </a:tr>
              <a:tr h="0">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dirty="0">
                          <a:solidFill>
                            <a:srgbClr val="000000"/>
                          </a:solidFill>
                          <a:effectLst/>
                          <a:highlight>
                            <a:srgbClr val="000000">
                              <a:alpha val="0"/>
                            </a:srgbClr>
                          </a:highlight>
                          <a:latin typeface="Times New Roman"/>
                        </a:rPr>
                        <a:t>Consumers not using electric stoves, </a:t>
                      </a:r>
                      <a:br>
                        <a:rPr lang="en-US" sz="800" b="0" i="0" u="none" strike="noStrike" dirty="0">
                          <a:solidFill>
                            <a:srgbClr val="000000"/>
                          </a:solidFill>
                          <a:effectLst/>
                          <a:highlight>
                            <a:srgbClr val="000000">
                              <a:alpha val="0"/>
                            </a:srgbClr>
                          </a:highlight>
                          <a:latin typeface="Times New Roman"/>
                        </a:rPr>
                      </a:br>
                      <a:r>
                        <a:rPr lang="en-US" sz="800" b="0" i="0" u="none" strike="noStrike" dirty="0">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a:t>
                      </a:r>
                      <a:r>
                        <a:rPr lang="en-US" sz="800" b="0" i="0" u="none" strike="noStrike" dirty="0" err="1">
                          <a:solidFill>
                            <a:srgbClr val="000000"/>
                          </a:solidFill>
                          <a:effectLst/>
                          <a:highlight>
                            <a:srgbClr val="000000">
                              <a:alpha val="0"/>
                            </a:srgbClr>
                          </a:highlight>
                          <a:latin typeface="Times New Roman"/>
                        </a:rPr>
                        <a:t>disfunctional</a:t>
                      </a:r>
                      <a:r>
                        <a:rPr lang="en-US" sz="800" b="0" i="0" u="none" strike="noStrike" dirty="0">
                          <a:solidFill>
                            <a:srgbClr val="000000"/>
                          </a:solidFill>
                          <a:effectLst/>
                          <a:highlight>
                            <a:srgbClr val="000000">
                              <a:alpha val="0"/>
                            </a:srgbClr>
                          </a:highlight>
                          <a:latin typeface="Times New Roman"/>
                        </a:rPr>
                        <a:t>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3"/>
                  </a:ext>
                </a:extLst>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80</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 up to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4"/>
                  </a:ext>
                </a:extLst>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5"/>
                  </a:ext>
                </a:extLst>
              </a:tr>
              <a:tr h="159469">
                <a:tc vMerge="1">
                  <a:txBody>
                    <a:bodyPr/>
                    <a:lstStyle/>
                    <a:p>
                      <a:endParaRPr lang="ru-RU">
                        <a:effectLst/>
                      </a:endParaRPr>
                    </a:p>
                  </a:txBody>
                  <a:tcPr/>
                </a:tc>
                <a:tc rowSpan="6">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rgbClr val="FF0000"/>
                          </a:solidFill>
                          <a:effectLst/>
                          <a:highlight>
                            <a:srgbClr val="000000">
                              <a:alpha val="0"/>
                            </a:srgbClr>
                          </a:highlight>
                          <a:latin typeface="Times New Roman"/>
                        </a:rPr>
                        <a:t>Domestic consumers </a:t>
                      </a:r>
                    </a:p>
                    <a:p>
                      <a:pPr marL="0" marR="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FF0000"/>
                          </a:solidFill>
                          <a:effectLst/>
                          <a:highlight>
                            <a:srgbClr val="000000">
                              <a:alpha val="0"/>
                            </a:srgbClr>
                          </a:highlight>
                          <a:latin typeface="Times New Roman"/>
                        </a:rPr>
                        <a:t>(individuals using the electrical power for their own needs not related to the production (sale) of goods, works and services)</a:t>
                      </a:r>
                    </a:p>
                    <a:p>
                      <a:pPr algn="ctr" rtl="0" fontAlgn="ctr"/>
                      <a:r>
                        <a:rPr lang="en-US" sz="800" b="1" i="0" u="none" strike="noStrike" dirty="0">
                          <a:solidFill>
                            <a:srgbClr val="FF0000"/>
                          </a:solidFill>
                          <a:effectLst/>
                          <a:highlight>
                            <a:srgbClr val="000000">
                              <a:alpha val="0"/>
                            </a:srgbClr>
                          </a:highlight>
                          <a:latin typeface="Times New Roman"/>
                        </a:rPr>
                        <a:t> belonging to pensioners living alone, disabled persons, participants of the Great Patriotic War and equal-status persons</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rowSpan="3">
                  <a:txBody>
                    <a:bodyPr/>
                    <a:lstStyle/>
                    <a:p>
                      <a:pPr algn="ctr" rtl="0" fontAlgn="ctr"/>
                      <a:r>
                        <a:rPr lang="en-US" sz="800" b="0" i="0" u="none" strike="noStrike" dirty="0">
                          <a:solidFill>
                            <a:srgbClr val="000000"/>
                          </a:solidFill>
                          <a:effectLst/>
                          <a:highlight>
                            <a:srgbClr val="000000">
                              <a:alpha val="0"/>
                            </a:srgbClr>
                          </a:highlight>
                          <a:latin typeface="Times New Roman"/>
                        </a:rPr>
                        <a:t>Consumers not using electric stoves</a:t>
                      </a:r>
                      <a:br>
                        <a:rPr lang="en-US" sz="800" b="0" i="0" u="none" strike="noStrike" dirty="0">
                          <a:solidFill>
                            <a:srgbClr val="000000"/>
                          </a:solidFill>
                          <a:effectLst/>
                          <a:highlight>
                            <a:srgbClr val="000000">
                              <a:alpha val="0"/>
                            </a:srgbClr>
                          </a:highlight>
                          <a:latin typeface="Times New Roman"/>
                        </a:rPr>
                      </a:br>
                      <a:endParaRPr lang="en-US" sz="800" b="0" i="0" u="none" strike="noStrike" dirty="0">
                        <a:solidFill>
                          <a:srgbClr val="000000"/>
                        </a:solidFill>
                        <a:effectLst/>
                        <a:highlight>
                          <a:srgbClr val="000000">
                            <a:alpha val="0"/>
                          </a:srgbClr>
                        </a:highlight>
                        <a:latin typeface="Times New Roman"/>
                      </a:endParaRP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6"/>
                  </a:ext>
                </a:extLst>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100</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 up to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7"/>
                  </a:ext>
                </a:extLst>
              </a:tr>
              <a:tr h="159469">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8"/>
                  </a:ext>
                </a:extLst>
              </a:tr>
              <a:tr h="159469">
                <a:tc vMerge="1">
                  <a:txBody>
                    <a:bodyPr/>
                    <a:lstStyle/>
                    <a:p>
                      <a:endParaRPr lang="ru-RU">
                        <a:effectLst/>
                      </a:endParaRPr>
                    </a:p>
                  </a:txBody>
                  <a:tcPr/>
                </a:tc>
                <a:tc vMerge="1">
                  <a:txBody>
                    <a:bodyPr/>
                    <a:lstStyle/>
                    <a:p>
                      <a:endParaRPr lang="ru-RU">
                        <a:effectLst/>
                      </a:endParaRPr>
                    </a:p>
                  </a:txBody>
                  <a:tcPr/>
                </a:tc>
                <a:tc rowSpan="3">
                  <a:txBody>
                    <a:bodyPr/>
                    <a:lstStyle/>
                    <a:p>
                      <a:pPr algn="ctr" rtl="0" fontAlgn="ctr"/>
                      <a:r>
                        <a:rPr lang="en-US" sz="800" b="0" i="0" u="none" strike="noStrike">
                          <a:solidFill>
                            <a:srgbClr val="000000"/>
                          </a:solidFill>
                          <a:effectLst/>
                          <a:highlight>
                            <a:srgbClr val="000000">
                              <a:alpha val="0"/>
                            </a:srgbClr>
                          </a:highlight>
                          <a:latin typeface="Times New Roman"/>
                        </a:rPr>
                        <a:t>Consumers not using electric stoves, </a:t>
                      </a:r>
                      <a:br>
                        <a:rPr lang="en-US" sz="800" b="0" i="0" u="none" strike="noStrike">
                          <a:solidFill>
                            <a:srgbClr val="000000"/>
                          </a:solidFill>
                          <a:effectLst/>
                          <a:highlight>
                            <a:srgbClr val="000000">
                              <a:alpha val="0"/>
                            </a:srgbClr>
                          </a:highlight>
                          <a:latin typeface="Times New Roman"/>
                        </a:rPr>
                      </a:br>
                      <a:r>
                        <a:rPr lang="en-US" sz="800" b="0" i="0" u="none" strike="noStrike">
                          <a:solidFill>
                            <a:srgbClr val="000000"/>
                          </a:solidFill>
                          <a:effectLst/>
                          <a:highlight>
                            <a:srgbClr val="000000">
                              <a:alpha val="0"/>
                            </a:srgbClr>
                          </a:highlight>
                          <a:latin typeface="Times New Roman"/>
                        </a:rPr>
                        <a:t>and residents in houses not connected to centralized hot-water supply system, and residents in houses previously gasified and now disfunctional connection to centralized gas supply system according to the information of heat and gas supply organizations or local state authorities to the relevant region</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900" b="0" i="0" u="none" strike="noStrike">
                          <a:solidFill>
                            <a:srgbClr val="000000"/>
                          </a:solidFill>
                          <a:effectLst/>
                          <a:highlight>
                            <a:srgbClr val="000000">
                              <a:alpha val="0"/>
                            </a:srgbClr>
                          </a:highlight>
                          <a:latin typeface="Times New Roman"/>
                        </a:rPr>
                        <a:t>1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17</a:t>
                      </a:r>
                      <a:r>
                        <a:rPr lang="ru-RU" sz="1050" b="1" i="0" u="none" strike="noStrike" dirty="0">
                          <a:solidFill>
                            <a:srgbClr val="000000"/>
                          </a:solidFill>
                          <a:latin typeface="Times New Roman"/>
                        </a:rPr>
                        <a:t>,79</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15</a:t>
                      </a:r>
                      <a:r>
                        <a:rPr lang="ru-RU" sz="1050" b="0" i="0" u="none" strike="noStrike" dirty="0">
                          <a:solidFill>
                            <a:srgbClr val="000000"/>
                          </a:solidFill>
                          <a:latin typeface="Times New Roman"/>
                        </a:rPr>
                        <a:t>,8</a:t>
                      </a:r>
                      <a:r>
                        <a:rPr lang="en-US" sz="1050" b="0" i="0" u="none" strike="noStrike" dirty="0">
                          <a:solidFill>
                            <a:srgbClr val="000000"/>
                          </a:solidFill>
                          <a:latin typeface="Times New Roman"/>
                        </a:rPr>
                        <a:t>8</a:t>
                      </a:r>
                      <a:r>
                        <a:rPr lang="ru-RU" sz="1050" b="0" i="0" u="none" strike="noStrike" dirty="0">
                          <a:solidFill>
                            <a:srgbClr val="000000"/>
                          </a:solidFill>
                          <a:latin typeface="Times New Roman"/>
                        </a:rPr>
                        <a:t>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09"/>
                  </a:ext>
                </a:extLst>
              </a:tr>
              <a:tr h="313903">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2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From 120</a:t>
                      </a:r>
                      <a:br>
                        <a:rPr lang="en-US" sz="1000" b="1" i="0" u="none" strike="noStrike">
                          <a:solidFill>
                            <a:srgbClr val="000000"/>
                          </a:solidFill>
                          <a:effectLst/>
                          <a:highlight>
                            <a:srgbClr val="000000">
                              <a:alpha val="0"/>
                            </a:srgbClr>
                          </a:highlight>
                          <a:latin typeface="Times New Roman"/>
                        </a:rPr>
                      </a:br>
                      <a:r>
                        <a:rPr lang="en-US" sz="1000" b="1" i="0" u="none" strike="noStrike">
                          <a:solidFill>
                            <a:srgbClr val="000000"/>
                          </a:solidFill>
                          <a:effectLst/>
                          <a:highlight>
                            <a:srgbClr val="000000">
                              <a:alpha val="0"/>
                            </a:srgbClr>
                          </a:highlight>
                          <a:latin typeface="Times New Roman"/>
                        </a:rPr>
                        <a:t> up to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3,00</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20,54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10"/>
                  </a:ext>
                </a:extLst>
              </a:tr>
              <a:tr h="612704">
                <a:tc vMerge="1">
                  <a:txBody>
                    <a:bodyPr/>
                    <a:lstStyle/>
                    <a:p>
                      <a:endParaRPr lang="ru-RU">
                        <a:effectLst/>
                      </a:endParaRPr>
                    </a:p>
                  </a:txBody>
                  <a:tcPr/>
                </a:tc>
                <a:tc vMerge="1">
                  <a:txBody>
                    <a:bodyPr/>
                    <a:lstStyle/>
                    <a:p>
                      <a:endParaRPr lang="ru-RU">
                        <a:effectLst/>
                      </a:endParaRPr>
                    </a:p>
                  </a:txBody>
                  <a:tcPr/>
                </a:tc>
                <a:tc vMerge="1">
                  <a:txBody>
                    <a:bodyPr/>
                    <a:lstStyle/>
                    <a:p>
                      <a:endParaRPr lang="ru-RU">
                        <a:effectLst/>
                      </a:endParaRPr>
                    </a:p>
                  </a:txBody>
                  <a:tcPr/>
                </a:tc>
                <a:tc>
                  <a:txBody>
                    <a:bodyPr/>
                    <a:lstStyle/>
                    <a:p>
                      <a:pPr algn="ctr" rtl="0" fontAlgn="ctr"/>
                      <a:r>
                        <a:rPr lang="en-US" sz="900" b="0" i="0" u="none" strike="noStrike">
                          <a:solidFill>
                            <a:srgbClr val="000000"/>
                          </a:solidFill>
                          <a:effectLst/>
                          <a:highlight>
                            <a:srgbClr val="000000">
                              <a:alpha val="0"/>
                            </a:srgbClr>
                          </a:highlight>
                          <a:latin typeface="Times New Roman"/>
                        </a:rPr>
                        <a:t>3 level</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rtl="0" fontAlgn="ctr"/>
                      <a:r>
                        <a:rPr lang="en-US" sz="1000" b="1" i="0" u="none" strike="noStrike">
                          <a:solidFill>
                            <a:srgbClr val="000000"/>
                          </a:solidFill>
                          <a:effectLst/>
                          <a:highlight>
                            <a:srgbClr val="000000">
                              <a:alpha val="0"/>
                            </a:srgbClr>
                          </a:highlight>
                          <a:latin typeface="Times New Roman"/>
                        </a:rPr>
                        <a:t>over 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en-US" sz="1050" b="1" i="0" u="none" strike="noStrike" dirty="0">
                          <a:solidFill>
                            <a:srgbClr val="000000"/>
                          </a:solidFill>
                          <a:latin typeface="Times New Roman"/>
                        </a:rPr>
                        <a:t>2</a:t>
                      </a:r>
                      <a:r>
                        <a:rPr lang="ru-RU" sz="1050" b="1" i="0" u="none" strike="noStrike" dirty="0">
                          <a:solidFill>
                            <a:srgbClr val="000000"/>
                          </a:solidFill>
                          <a:latin typeface="Times New Roman"/>
                        </a:rPr>
                        <a:t>8,76</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tc>
                  <a:txBody>
                    <a:bodyPr/>
                    <a:lstStyle/>
                    <a:p>
                      <a:pPr algn="ctr" fontAlgn="ctr"/>
                      <a:r>
                        <a:rPr lang="ru-RU" sz="1050" b="0" i="0" u="none" strike="noStrike" dirty="0">
                          <a:solidFill>
                            <a:srgbClr val="000000"/>
                          </a:solidFill>
                          <a:latin typeface="Times New Roman"/>
                        </a:rPr>
                        <a:t> </a:t>
                      </a:r>
                      <a:r>
                        <a:rPr lang="en-US" sz="1050" b="0" i="0" u="none" strike="noStrike" dirty="0">
                          <a:solidFill>
                            <a:srgbClr val="000000"/>
                          </a:solidFill>
                          <a:latin typeface="Times New Roman"/>
                        </a:rPr>
                        <a:t>2</a:t>
                      </a:r>
                      <a:r>
                        <a:rPr lang="ru-RU" sz="1050" b="0" i="0" u="none" strike="noStrike" dirty="0">
                          <a:solidFill>
                            <a:srgbClr val="000000"/>
                          </a:solidFill>
                          <a:latin typeface="Times New Roman"/>
                        </a:rPr>
                        <a:t>5,68   </a:t>
                      </a:r>
                    </a:p>
                  </a:txBody>
                  <a:tcPr marL="4471" marR="4471" marT="44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76193220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05.12"/>
  <p:tag name="AS_TITLE" val="Aspose.Slides for .NET 4.0 Client Profile"/>
  <p:tag name="AS_VERSION" val="15.4.0.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2858</TotalTime>
  <Words>941</Words>
  <Application>Microsoft Office PowerPoint</Application>
  <PresentationFormat>Экран (4:3)</PresentationFormat>
  <Paragraphs>166</Paragraphs>
  <Slides>2</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Times New Roman</vt:lpstr>
      <vt:lpstr>Тема Office</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АЭС Джусупов Алибек</dc:creator>
  <cp:lastModifiedBy>Бейбарыс Рысбек</cp:lastModifiedBy>
  <cp:revision>207</cp:revision>
  <cp:lastPrinted>2019-05-13T04:11:30Z</cp:lastPrinted>
  <dcterms:created xsi:type="dcterms:W3CDTF">2018-11-14T05:32:30Z</dcterms:created>
  <dcterms:modified xsi:type="dcterms:W3CDTF">2022-05-17T11:50:20Z</dcterms:modified>
</cp:coreProperties>
</file>